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sldIdLst>
    <p:sldId id="306" r:id="rId2"/>
    <p:sldId id="307" r:id="rId3"/>
    <p:sldId id="288" r:id="rId4"/>
    <p:sldId id="257" r:id="rId5"/>
    <p:sldId id="260" r:id="rId6"/>
    <p:sldId id="289" r:id="rId7"/>
    <p:sldId id="261" r:id="rId8"/>
    <p:sldId id="262" r:id="rId9"/>
    <p:sldId id="263" r:id="rId10"/>
    <p:sldId id="264" r:id="rId11"/>
    <p:sldId id="270" r:id="rId12"/>
    <p:sldId id="271" r:id="rId13"/>
    <p:sldId id="272" r:id="rId14"/>
    <p:sldId id="273" r:id="rId15"/>
    <p:sldId id="274" r:id="rId16"/>
    <p:sldId id="290" r:id="rId17"/>
    <p:sldId id="282" r:id="rId18"/>
    <p:sldId id="283" r:id="rId19"/>
    <p:sldId id="284" r:id="rId20"/>
    <p:sldId id="292" r:id="rId21"/>
    <p:sldId id="293" r:id="rId22"/>
    <p:sldId id="294" r:id="rId23"/>
    <p:sldId id="295" r:id="rId24"/>
    <p:sldId id="296" r:id="rId25"/>
    <p:sldId id="304" r:id="rId26"/>
    <p:sldId id="297" r:id="rId27"/>
    <p:sldId id="298" r:id="rId28"/>
    <p:sldId id="299" r:id="rId29"/>
    <p:sldId id="300" r:id="rId30"/>
    <p:sldId id="301" r:id="rId31"/>
    <p:sldId id="265" r:id="rId32"/>
    <p:sldId id="267" r:id="rId33"/>
    <p:sldId id="268" r:id="rId34"/>
    <p:sldId id="269" r:id="rId35"/>
    <p:sldId id="303" r:id="rId36"/>
    <p:sldId id="308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45EAA1-8C62-47E2-87A7-EE0B29CD6ED0}" type="datetimeFigureOut">
              <a:rPr lang="en-GB" smtClean="0"/>
              <a:t>25/08/2023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61D266-94CE-4402-83D7-1F134C7BD37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41953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864855C-C94F-BB4E-92CA-31A3BF25A502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218433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Google Shape;299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E3AE80-4710-4EBA-A3B9-D01AEA8D59E3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0563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1572E-6BEB-1D73-322B-3DF17F72D0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27D7C57-A2CA-1683-69E8-7926A58618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5A5B35-6A47-E2BE-A5A0-84DEE980F6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C5955-7A26-4FCD-A4FD-CE6CD5196596}" type="datetimeFigureOut">
              <a:rPr lang="en-GB" smtClean="0"/>
              <a:t>25/08/2023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B966C1-1564-0F0D-4BC6-4A82C49702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715180-B999-8E1F-079E-65183A7B5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C0E021-D1D3-4B89-BA9A-7F7084E8282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36738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58F32A-39E0-5214-7203-3049BAED3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0D25F67-F1EF-9F5C-1CB0-FF699B612F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0A292D-B8E0-021D-F06D-D9B48C8773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C5955-7A26-4FCD-A4FD-CE6CD5196596}" type="datetimeFigureOut">
              <a:rPr lang="en-GB" smtClean="0"/>
              <a:t>25/08/2023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52873E-3E9D-0226-9677-B255170A56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149D18-A750-19C2-5E27-E3F2C3C193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C0E021-D1D3-4B89-BA9A-7F7084E8282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57416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80FA3FA-7942-D4A7-CDC1-565075C1AEB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5DA6C67-D304-056B-C0B5-A7F7BC0302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3B951F-3AF3-A9A8-B0E1-645BA580F2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C5955-7A26-4FCD-A4FD-CE6CD5196596}" type="datetimeFigureOut">
              <a:rPr lang="en-GB" smtClean="0"/>
              <a:t>25/08/2023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8A5743-2A33-52CE-3E48-CED824A4AE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EF485C-0932-8850-F98F-562D98213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C0E021-D1D3-4B89-BA9A-7F7084E8282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74755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68E7D-530F-0432-D916-EF14F7BBD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C85A22-0B42-A21E-6D05-13F7330B48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7ECE0B-7209-02EE-EBC8-9C49AE593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C5955-7A26-4FCD-A4FD-CE6CD5196596}" type="datetimeFigureOut">
              <a:rPr lang="en-GB" smtClean="0"/>
              <a:t>25/08/2023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E22523-2C3C-DDA2-830C-3AE36217F1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77B448-F86E-62C4-8E44-CB5F343AF8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C0E021-D1D3-4B89-BA9A-7F7084E8282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10590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F7ECD6-C2C8-E1D7-2594-3E63CA6DC2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E0A767-6AA7-38E9-A94D-01F9721579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2B0C71-ABF2-75D1-BA2A-501A63D532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C5955-7A26-4FCD-A4FD-CE6CD5196596}" type="datetimeFigureOut">
              <a:rPr lang="en-GB" smtClean="0"/>
              <a:t>25/08/2023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048753-DEB0-0BAF-1486-3A78445047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8A3E16-9BAD-076C-2F2B-2F0B669C21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C0E021-D1D3-4B89-BA9A-7F7084E8282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14833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53E29-1F40-8B2D-BC88-55571628D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A2C8C0-1202-135F-5CF2-2C57BBE477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FD1AB5-F510-72B3-529B-1D0465CF98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3F24F7-38CE-479B-9567-ACC7837645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C5955-7A26-4FCD-A4FD-CE6CD5196596}" type="datetimeFigureOut">
              <a:rPr lang="en-GB" smtClean="0"/>
              <a:t>25/08/2023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738036-F07E-DD87-6C45-097669A691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CB5098-BDAE-D62D-23E8-E32D218A8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C0E021-D1D3-4B89-BA9A-7F7084E8282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5270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00362-76C7-9047-5C4A-D3CB74E8D1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02A85E-BCCA-7AB9-0C86-D94F72F0BC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C8A003-EE45-5F3E-C12F-4E78B647A6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96B38DC-BEE5-37B6-16C4-7E4B3A6FC0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D7B5D7C-BB90-9B5F-B5DA-F2B3FAD761B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5AC6BF5-001B-CE3D-B9AA-526CB7AF78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C5955-7A26-4FCD-A4FD-CE6CD5196596}" type="datetimeFigureOut">
              <a:rPr lang="en-GB" smtClean="0"/>
              <a:t>25/08/2023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1C4364F-A2FB-7004-5996-E6566D86B6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8007F8B-87FF-95E1-D4EF-DCAE54835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C0E021-D1D3-4B89-BA9A-7F7084E8282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46906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390ED8-E5DC-9D8C-7BFC-5B18B13FE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279C93-8151-0FFF-9036-B5F190EA58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C5955-7A26-4FCD-A4FD-CE6CD5196596}" type="datetimeFigureOut">
              <a:rPr lang="en-GB" smtClean="0"/>
              <a:t>25/08/2023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E55288-3360-B545-8C57-04729B2829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B2D52E-D9CA-F4FB-C0F6-02C8083AB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C0E021-D1D3-4B89-BA9A-7F7084E8282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39192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6277CDB-8954-D70D-02E3-AF1C673396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C5955-7A26-4FCD-A4FD-CE6CD5196596}" type="datetimeFigureOut">
              <a:rPr lang="en-GB" smtClean="0"/>
              <a:t>25/08/2023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6D8AA25-A1E3-0C07-283D-ADD40F8319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DAA96E-BECF-37C9-3641-5FE3F3B50A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C0E021-D1D3-4B89-BA9A-7F7084E8282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20963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04138-7FB5-35CF-30B4-ACCB47A629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5C04B0-25E6-0B30-3A5F-D4B0CEB9A6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FFFBD8-D120-91AB-7E44-3EE93FA6E5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F812E5-8B8C-4F88-4E87-2AA8342786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C5955-7A26-4FCD-A4FD-CE6CD5196596}" type="datetimeFigureOut">
              <a:rPr lang="en-GB" smtClean="0"/>
              <a:t>25/08/2023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7DE9C8-49D3-E23D-40F4-678BD34AF8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58FE15-356B-6227-7D4B-4387DE7273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C0E021-D1D3-4B89-BA9A-7F7084E8282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79539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8D591F-0BA4-DDC6-F111-2E00ABCA55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ECB8D3F-84D0-DA2B-BD5F-249354B6D1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8847E1-EF8F-ED6A-0272-3DFC44C27F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9DE361-1424-0E43-C445-65388CC397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C5955-7A26-4FCD-A4FD-CE6CD5196596}" type="datetimeFigureOut">
              <a:rPr lang="en-GB" smtClean="0"/>
              <a:t>25/08/2023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FCA3CE-0771-C6F1-48C3-477537E846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09308A-8931-FAA9-93E7-99DB72289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C0E021-D1D3-4B89-BA9A-7F7084E8282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98365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96AA87B-3C80-B66D-8A16-8279E667DF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342378-A209-BE66-3F42-219C2305F2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39F737-24D9-A131-DDBC-A815CD5F779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CC5955-7A26-4FCD-A4FD-CE6CD5196596}" type="datetimeFigureOut">
              <a:rPr lang="en-GB" smtClean="0"/>
              <a:t>25/08/2023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307A47-39BF-12A4-FD24-765FCAAC42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5F1F60-9089-4EB0-507C-9E44128341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C0E021-D1D3-4B89-BA9A-7F7084E8282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59150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7" Type="http://schemas.openxmlformats.org/officeDocument/2006/relationships/image" Target="../media/image9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70.png"/><Relationship Id="rId10" Type="http://schemas.openxmlformats.org/officeDocument/2006/relationships/image" Target="../media/image12.png"/><Relationship Id="rId9" Type="http://schemas.openxmlformats.org/officeDocument/2006/relationships/image" Target="../media/image1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t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10.png"/><Relationship Id="rId5" Type="http://schemas.openxmlformats.org/officeDocument/2006/relationships/image" Target="../media/image9.tif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78FD37-E1F3-66F5-F1F1-ABABB010A5F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Introduction to Deep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253099-2760-B437-FC8F-ACD184B7013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Keith T. Butler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3B3D11-1E64-5F28-A4A2-29B808F85476}"/>
              </a:ext>
            </a:extLst>
          </p:cNvPr>
          <p:cNvSpPr txBox="1"/>
          <p:nvPr/>
        </p:nvSpPr>
        <p:spPr>
          <a:xfrm>
            <a:off x="2880360" y="6300216"/>
            <a:ext cx="6746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mdi-group.github.io               @keeeto2000             k.t.butler@ucl.ac.uk</a:t>
            </a:r>
          </a:p>
        </p:txBody>
      </p:sp>
    </p:spTree>
    <p:extLst>
      <p:ext uri="{BB962C8B-B14F-4D97-AF65-F5344CB8AC3E}">
        <p14:creationId xmlns:p14="http://schemas.microsoft.com/office/powerpoint/2010/main" val="13357007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Dense layers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4790" y="1613769"/>
            <a:ext cx="10515600" cy="4351338"/>
          </a:xfrm>
        </p:spPr>
        <p:txBody>
          <a:bodyPr/>
          <a:lstStyle/>
          <a:p>
            <a:r>
              <a:rPr lang="en-GB" dirty="0"/>
              <a:t>Also called fully connected layers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13CB2B9-7332-4EE8-8DAE-C66B2AE8AF09}"/>
              </a:ext>
            </a:extLst>
          </p:cNvPr>
          <p:cNvSpPr/>
          <p:nvPr/>
        </p:nvSpPr>
        <p:spPr>
          <a:xfrm>
            <a:off x="3522130" y="2892154"/>
            <a:ext cx="1739910" cy="1656184"/>
          </a:xfrm>
          <a:prstGeom prst="ellipse">
            <a:avLst/>
          </a:prstGeom>
          <a:solidFill>
            <a:schemeClr val="accent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2E2C61"/>
              </a:solidFill>
              <a:latin typeface="Calibri" panose="020F0502020204030204"/>
            </a:endParaRPr>
          </a:p>
        </p:txBody>
      </p:sp>
      <p:cxnSp>
        <p:nvCxnSpPr>
          <p:cNvPr id="6" name="Straight Connector 5"/>
          <p:cNvCxnSpPr>
            <a:endCxn id="4" idx="1"/>
          </p:cNvCxnSpPr>
          <p:nvPr/>
        </p:nvCxnSpPr>
        <p:spPr>
          <a:xfrm>
            <a:off x="2989210" y="2552521"/>
            <a:ext cx="787725" cy="582176"/>
          </a:xfrm>
          <a:prstGeom prst="line">
            <a:avLst/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>
            <a:endCxn id="4" idx="3"/>
          </p:cNvCxnSpPr>
          <p:nvPr/>
        </p:nvCxnSpPr>
        <p:spPr>
          <a:xfrm flipV="1">
            <a:off x="2888338" y="4305795"/>
            <a:ext cx="888597" cy="636454"/>
          </a:xfrm>
          <a:prstGeom prst="line">
            <a:avLst/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endCxn id="4" idx="2"/>
          </p:cNvCxnSpPr>
          <p:nvPr/>
        </p:nvCxnSpPr>
        <p:spPr>
          <a:xfrm>
            <a:off x="2456290" y="3720246"/>
            <a:ext cx="1065841" cy="0"/>
          </a:xfrm>
          <a:prstGeom prst="line">
            <a:avLst/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5262041" y="3720246"/>
            <a:ext cx="1065841" cy="0"/>
          </a:xfrm>
          <a:prstGeom prst="line">
            <a:avLst/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8481658" y="2670955"/>
                <a:ext cx="1875193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i="1">
                          <a:solidFill>
                            <a:srgbClr val="2E2C6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GB" sz="3600" i="1">
                          <a:solidFill>
                            <a:srgbClr val="2E2C6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3600" i="1">
                          <a:solidFill>
                            <a:srgbClr val="2E2C6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GB" sz="3600" i="1">
                              <a:solidFill>
                                <a:srgbClr val="2E2C6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600" i="1">
                              <a:solidFill>
                                <a:srgbClr val="2E2C6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en-GB" sz="3600" dirty="0">
                  <a:solidFill>
                    <a:srgbClr val="2E2C61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1658" y="2670955"/>
                <a:ext cx="1875193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8093666" y="4054318"/>
                <a:ext cx="2883097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i="1">
                          <a:solidFill>
                            <a:srgbClr val="2E2C6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GB" sz="3600" i="1">
                          <a:solidFill>
                            <a:srgbClr val="2E2C6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n-GB" sz="3600" i="1">
                              <a:solidFill>
                                <a:srgbClr val="2E2C6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3600" b="1" i="1">
                              <a:solidFill>
                                <a:srgbClr val="2E2C61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GB" sz="3600" i="1">
                              <a:solidFill>
                                <a:srgbClr val="2E2C6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GB" sz="3600" i="1">
                          <a:solidFill>
                            <a:srgbClr val="2E2C6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GB" sz="3600" b="1" i="1">
                          <a:solidFill>
                            <a:srgbClr val="2E2C61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GB" sz="3600" i="1">
                          <a:solidFill>
                            <a:srgbClr val="2E2C6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3600" i="1">
                          <a:solidFill>
                            <a:srgbClr val="2E2C6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GB" sz="3600" dirty="0">
                  <a:solidFill>
                    <a:srgbClr val="2E2C61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3666" y="4054318"/>
                <a:ext cx="2883097" cy="5539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2619623" y="4803750"/>
                <a:ext cx="18332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solidFill>
                            <a:srgbClr val="2E2C6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GB" dirty="0">
                  <a:solidFill>
                    <a:srgbClr val="2E2C61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9623" y="4803750"/>
                <a:ext cx="183320" cy="276999"/>
              </a:xfrm>
              <a:prstGeom prst="rect">
                <a:avLst/>
              </a:prstGeom>
              <a:blipFill>
                <a:blip r:embed="rId7"/>
                <a:stretch>
                  <a:fillRect l="-20000" r="-1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2246619" y="3581747"/>
                <a:ext cx="18332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solidFill>
                            <a:srgbClr val="2E2C6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GB" dirty="0">
                  <a:solidFill>
                    <a:srgbClr val="2E2C61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6619" y="3581747"/>
                <a:ext cx="183320" cy="276999"/>
              </a:xfrm>
              <a:prstGeom prst="rect">
                <a:avLst/>
              </a:prstGeom>
              <a:blipFill>
                <a:blip r:embed="rId8"/>
                <a:stretch>
                  <a:fillRect l="-20000" r="-1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2776303" y="2344521"/>
                <a:ext cx="18332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solidFill>
                            <a:srgbClr val="2E2C6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GB" dirty="0">
                  <a:solidFill>
                    <a:srgbClr val="2E2C61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6303" y="2344521"/>
                <a:ext cx="183320" cy="276999"/>
              </a:xfrm>
              <a:prstGeom prst="rect">
                <a:avLst/>
              </a:prstGeom>
              <a:blipFill>
                <a:blip r:embed="rId9"/>
                <a:stretch>
                  <a:fillRect l="-19355" r="-967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6526235" y="3581747"/>
                <a:ext cx="18671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solidFill>
                            <a:srgbClr val="2E2C6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GB" dirty="0">
                  <a:solidFill>
                    <a:srgbClr val="2E2C61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6235" y="3581747"/>
                <a:ext cx="186718" cy="276999"/>
              </a:xfrm>
              <a:prstGeom prst="rect">
                <a:avLst/>
              </a:prstGeom>
              <a:blipFill>
                <a:blip r:embed="rId10"/>
                <a:stretch>
                  <a:fillRect l="-33333" r="-30000" b="-2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/>
          <p:cNvSpPr txBox="1"/>
          <p:nvPr/>
        </p:nvSpPr>
        <p:spPr>
          <a:xfrm>
            <a:off x="7931597" y="5066381"/>
            <a:ext cx="945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2E2C61"/>
                </a:solidFill>
                <a:latin typeface="Calibri" panose="020F0502020204030204"/>
              </a:rPr>
              <a:t>Weights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1386980" y="4238984"/>
            <a:ext cx="562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2E2C61"/>
                </a:solidFill>
                <a:latin typeface="Calibri" panose="020F0502020204030204"/>
              </a:rPr>
              <a:t>Bias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9343313" y="4942249"/>
            <a:ext cx="1364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2E2C61"/>
                </a:solidFill>
                <a:latin typeface="Calibri" panose="020F0502020204030204"/>
              </a:rPr>
              <a:t>Input signals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531477" y="2851797"/>
            <a:ext cx="1446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2E2C61"/>
                </a:solidFill>
                <a:latin typeface="Calibri" panose="020F0502020204030204"/>
              </a:rPr>
              <a:t>Output signal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8894304" y="2169978"/>
            <a:ext cx="19665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2E2C61"/>
                </a:solidFill>
                <a:latin typeface="Calibri" panose="020F0502020204030204"/>
              </a:rPr>
              <a:t>Activation function</a:t>
            </a:r>
          </a:p>
        </p:txBody>
      </p:sp>
      <p:cxnSp>
        <p:nvCxnSpPr>
          <p:cNvPr id="31" name="Straight Connector 30"/>
          <p:cNvCxnSpPr/>
          <p:nvPr/>
        </p:nvCxnSpPr>
        <p:spPr>
          <a:xfrm>
            <a:off x="11010299" y="4423290"/>
            <a:ext cx="37668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9943117" y="4608316"/>
            <a:ext cx="0" cy="23928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V="1">
            <a:off x="8515845" y="4597955"/>
            <a:ext cx="604102" cy="48279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V="1">
            <a:off x="7904608" y="2999649"/>
            <a:ext cx="465389" cy="2088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V="1">
            <a:off x="9496288" y="2483989"/>
            <a:ext cx="0" cy="23928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7110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1528"/>
    </mc:Choice>
    <mc:Fallback xmlns="">
      <p:transition spd="slow" advTm="71528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Activation function: Linear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201"/>
            <a:ext cx="3394720" cy="4525963"/>
          </a:xfrm>
        </p:spPr>
        <p:txBody>
          <a:bodyPr/>
          <a:lstStyle/>
          <a:p>
            <a:r>
              <a:rPr lang="en-GB" dirty="0"/>
              <a:t>The simplest form of activation function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5143" y="2324496"/>
            <a:ext cx="6590217" cy="4393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483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904"/>
    </mc:Choice>
    <mc:Fallback xmlns="">
      <p:transition spd="slow" advTm="53904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Activation function: Sigmoid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3338" y="1600201"/>
            <a:ext cx="5721532" cy="4525963"/>
          </a:xfrm>
        </p:spPr>
        <p:txBody>
          <a:bodyPr>
            <a:normAutofit/>
          </a:bodyPr>
          <a:lstStyle/>
          <a:p>
            <a:r>
              <a:rPr lang="en-GB" sz="2800" dirty="0"/>
              <a:t>Vanishing gradient problem</a:t>
            </a:r>
          </a:p>
          <a:p>
            <a:r>
              <a:rPr lang="en-GB" sz="2800" dirty="0"/>
              <a:t>Secondly , its output isn’t zero </a:t>
            </a:r>
            <a:r>
              <a:rPr lang="en-GB" sz="2800" dirty="0" err="1"/>
              <a:t>centered</a:t>
            </a:r>
            <a:r>
              <a:rPr lang="en-GB" sz="2800" dirty="0"/>
              <a:t>. It makes the gradient updates go too far in different directions. </a:t>
            </a:r>
            <a:r>
              <a:rPr lang="en-GB" sz="2800" b="1" dirty="0"/>
              <a:t>0 &lt; output &lt; 1, and it makes optimization harder.</a:t>
            </a:r>
            <a:endParaRPr lang="en-GB" sz="2800" dirty="0"/>
          </a:p>
          <a:p>
            <a:r>
              <a:rPr lang="en-GB" sz="2800" dirty="0" err="1"/>
              <a:t>Sigmoids</a:t>
            </a:r>
            <a:r>
              <a:rPr lang="en-GB" sz="2800" dirty="0"/>
              <a:t> saturate and kill gradients.</a:t>
            </a:r>
          </a:p>
          <a:p>
            <a:r>
              <a:rPr lang="en-GB" sz="2800" dirty="0" err="1"/>
              <a:t>Sigmoids</a:t>
            </a:r>
            <a:r>
              <a:rPr lang="en-GB" sz="2800" dirty="0"/>
              <a:t> have slow convergence.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5113"/>
          <a:stretch/>
        </p:blipFill>
        <p:spPr>
          <a:xfrm>
            <a:off x="5890699" y="1524463"/>
            <a:ext cx="6301301" cy="4418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937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2860"/>
    </mc:Choice>
    <mc:Fallback xmlns="">
      <p:transition spd="slow" advTm="11286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Activation function: </a:t>
            </a:r>
            <a:r>
              <a:rPr lang="en-GB" dirty="0" err="1"/>
              <a:t>Tanh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0674" y="1534887"/>
            <a:ext cx="3688079" cy="4525963"/>
          </a:xfrm>
        </p:spPr>
        <p:txBody>
          <a:bodyPr>
            <a:normAutofit/>
          </a:bodyPr>
          <a:lstStyle/>
          <a:p>
            <a:r>
              <a:rPr lang="en-GB" sz="2800" dirty="0"/>
              <a:t>Output is zero </a:t>
            </a:r>
            <a:r>
              <a:rPr lang="en-GB" sz="2800" dirty="0" err="1"/>
              <a:t>centered</a:t>
            </a:r>
            <a:endParaRPr lang="en-GB" sz="2800" dirty="0"/>
          </a:p>
          <a:p>
            <a:r>
              <a:rPr lang="en-GB" sz="2800" dirty="0"/>
              <a:t>Usually preferred to sigmoid as it converges better</a:t>
            </a:r>
          </a:p>
          <a:p>
            <a:r>
              <a:rPr lang="en-GB" sz="2800" dirty="0"/>
              <a:t>Still it suffers from vanishing gradient problem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3894" y="2326636"/>
            <a:ext cx="6797046" cy="4531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138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750"/>
    </mc:Choice>
    <mc:Fallback xmlns="">
      <p:transition spd="slow" advTm="3275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Activation function: </a:t>
            </a:r>
            <a:r>
              <a:rPr lang="en-GB" dirty="0" err="1"/>
              <a:t>ReLU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201"/>
            <a:ext cx="3826768" cy="4525963"/>
          </a:xfrm>
        </p:spPr>
        <p:txBody>
          <a:bodyPr/>
          <a:lstStyle/>
          <a:p>
            <a:r>
              <a:rPr lang="en-GB" dirty="0"/>
              <a:t>6 times improvement in convergence from </a:t>
            </a:r>
            <a:r>
              <a:rPr lang="en-GB" dirty="0" err="1"/>
              <a:t>Tanh</a:t>
            </a:r>
            <a:r>
              <a:rPr lang="en-GB" dirty="0"/>
              <a:t> function</a:t>
            </a:r>
          </a:p>
          <a:p>
            <a:r>
              <a:rPr lang="en-GB" dirty="0"/>
              <a:t>Should only be used within Hidden layers of a neural network model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1046" y="2305590"/>
            <a:ext cx="6500954" cy="4333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879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1303"/>
    </mc:Choice>
    <mc:Fallback xmlns="">
      <p:transition spd="slow" advTm="51303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Activation function: </a:t>
            </a:r>
            <a:r>
              <a:rPr lang="en-GB" dirty="0" err="1"/>
              <a:t>LeakyReLU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36577"/>
            <a:ext cx="4114800" cy="4925143"/>
          </a:xfrm>
        </p:spPr>
        <p:txBody>
          <a:bodyPr>
            <a:normAutofit/>
          </a:bodyPr>
          <a:lstStyle/>
          <a:p>
            <a:r>
              <a:rPr lang="en-GB" dirty="0"/>
              <a:t>Some </a:t>
            </a:r>
            <a:r>
              <a:rPr lang="en-GB" dirty="0" err="1"/>
              <a:t>ReLu</a:t>
            </a:r>
            <a:r>
              <a:rPr lang="en-GB" dirty="0"/>
              <a:t> gradients can be fragile during training and can die. </a:t>
            </a:r>
          </a:p>
          <a:p>
            <a:r>
              <a:rPr lang="en-GB" dirty="0"/>
              <a:t>Cause a weight update which will makes it never activate on any data point again. </a:t>
            </a:r>
          </a:p>
          <a:p>
            <a:r>
              <a:rPr lang="en-GB" dirty="0" err="1"/>
              <a:t>ReLu</a:t>
            </a:r>
            <a:r>
              <a:rPr lang="en-GB" dirty="0"/>
              <a:t> could result in Dead Neurons.</a:t>
            </a:r>
          </a:p>
        </p:txBody>
      </p:sp>
      <p:sp>
        <p:nvSpPr>
          <p:cNvPr id="4" name="Rectangle 3"/>
          <p:cNvSpPr/>
          <p:nvPr/>
        </p:nvSpPr>
        <p:spPr>
          <a:xfrm>
            <a:off x="5476812" y="6338573"/>
            <a:ext cx="47339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err="1">
                <a:solidFill>
                  <a:srgbClr val="2E2C6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keras.layers.LeakyReLU</a:t>
            </a:r>
            <a:r>
              <a:rPr lang="en-GB" dirty="0">
                <a:solidFill>
                  <a:srgbClr val="2E2C6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(alpha=0.3)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4081" y="1931571"/>
            <a:ext cx="6433903" cy="4289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457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492"/>
    </mc:Choice>
    <mc:Fallback xmlns="">
      <p:transition spd="slow" advTm="49492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B4B4B6-4DE6-58CB-BCA2-49DBFFBA66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Writing a DNN in </a:t>
            </a:r>
            <a:r>
              <a:rPr lang="en-GB" dirty="0" err="1"/>
              <a:t>PyTorch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CDD886-7E7D-7C32-CBD7-903EC15E61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class MLP(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nn.Module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pPr marL="0" indent="0"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   def __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__(self,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input_dim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output_dim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pPr marL="0" indent="0"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       super().__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__()</a:t>
            </a:r>
          </a:p>
          <a:p>
            <a:pPr marL="0" indent="0">
              <a:buNone/>
            </a:pP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self.input_fc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nn.Linear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input_dim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, 250)</a:t>
            </a:r>
          </a:p>
          <a:p>
            <a:pPr marL="0" indent="0"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self.hidden_fc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nn.Linear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(250, 100)</a:t>
            </a:r>
          </a:p>
          <a:p>
            <a:pPr marL="0" indent="0"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self.output_fc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nn.Linear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(100,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output_dim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   def forward(self, x):</a:t>
            </a:r>
          </a:p>
          <a:p>
            <a:pPr marL="0" indent="0">
              <a:buNone/>
            </a:pP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batch_size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x.shape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[0]</a:t>
            </a:r>
          </a:p>
          <a:p>
            <a:pPr marL="0" indent="0"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       x =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x.view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batch_size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, -1)</a:t>
            </a:r>
          </a:p>
          <a:p>
            <a:pPr marL="0" indent="0"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       h_1 =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F.relu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self.input_fc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(x))</a:t>
            </a:r>
          </a:p>
          <a:p>
            <a:pPr marL="0" indent="0"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       h_2 =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F.relu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self.hidden_fc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(h_1))</a:t>
            </a:r>
          </a:p>
          <a:p>
            <a:pPr marL="0" indent="0"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y_pred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self.output_fc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(h_2)</a:t>
            </a:r>
          </a:p>
          <a:p>
            <a:pPr marL="0" indent="0">
              <a:buNone/>
            </a:pP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       return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y_pred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, h_2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8C89DF-56AA-8B99-4E81-9F63844D556F}"/>
              </a:ext>
            </a:extLst>
          </p:cNvPr>
          <p:cNvSpPr txBox="1"/>
          <p:nvPr/>
        </p:nvSpPr>
        <p:spPr>
          <a:xfrm>
            <a:off x="6848856" y="3675888"/>
            <a:ext cx="1657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Go to notebook</a:t>
            </a:r>
          </a:p>
        </p:txBody>
      </p:sp>
    </p:spTree>
    <p:extLst>
      <p:ext uri="{BB962C8B-B14F-4D97-AF65-F5344CB8AC3E}">
        <p14:creationId xmlns:p14="http://schemas.microsoft.com/office/powerpoint/2010/main" val="35857746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Back Propagation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52650" y="1484784"/>
            <a:ext cx="78867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 dirty="0" err="1">
                <a:cs typeface="Calibri"/>
              </a:rPr>
              <a:t>Backprop</a:t>
            </a:r>
            <a:endParaRPr lang="en-GB" dirty="0"/>
          </a:p>
        </p:txBody>
      </p:sp>
      <p:sp>
        <p:nvSpPr>
          <p:cNvPr id="4" name="Circle"/>
          <p:cNvSpPr/>
          <p:nvPr/>
        </p:nvSpPr>
        <p:spPr>
          <a:xfrm>
            <a:off x="2728000" y="2378526"/>
            <a:ext cx="863600" cy="8636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12700">
            <a:solidFill>
              <a:srgbClr val="00206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 sz="2800" cap="all">
              <a:solidFill>
                <a:srgbClr val="FFFFFF"/>
              </a:solidFill>
              <a:latin typeface="Calibri" panose="020F0502020204030204"/>
              <a:sym typeface="DIN Condensed"/>
            </a:endParaRPr>
          </a:p>
        </p:txBody>
      </p:sp>
      <p:sp>
        <p:nvSpPr>
          <p:cNvPr id="5" name="Circle"/>
          <p:cNvSpPr/>
          <p:nvPr/>
        </p:nvSpPr>
        <p:spPr>
          <a:xfrm>
            <a:off x="5274835" y="2382185"/>
            <a:ext cx="863600" cy="8636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12700">
            <a:solidFill>
              <a:srgbClr val="00206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 sz="2800" cap="all">
              <a:solidFill>
                <a:srgbClr val="FFFFFF"/>
              </a:solidFill>
              <a:latin typeface="Calibri" panose="020F0502020204030204"/>
              <a:sym typeface="DIN Condensed"/>
            </a:endParaRPr>
          </a:p>
        </p:txBody>
      </p:sp>
      <p:sp>
        <p:nvSpPr>
          <p:cNvPr id="6" name="Circle"/>
          <p:cNvSpPr/>
          <p:nvPr/>
        </p:nvSpPr>
        <p:spPr>
          <a:xfrm>
            <a:off x="7749952" y="2378526"/>
            <a:ext cx="863600" cy="8636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12700">
            <a:solidFill>
              <a:srgbClr val="00206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 sz="2800" cap="all">
              <a:solidFill>
                <a:srgbClr val="FFFFFF"/>
              </a:solidFill>
              <a:latin typeface="Calibri" panose="020F0502020204030204"/>
              <a:sym typeface="DIN Condensed"/>
            </a:endParaRPr>
          </a:p>
        </p:txBody>
      </p:sp>
      <p:sp>
        <p:nvSpPr>
          <p:cNvPr id="7" name="Circle"/>
          <p:cNvSpPr/>
          <p:nvPr/>
        </p:nvSpPr>
        <p:spPr>
          <a:xfrm>
            <a:off x="2783256" y="4852119"/>
            <a:ext cx="863600" cy="8636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12700">
            <a:solidFill>
              <a:srgbClr val="00206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 sz="2800" cap="all">
              <a:solidFill>
                <a:srgbClr val="FFFFFF"/>
              </a:solidFill>
              <a:latin typeface="Calibri" panose="020F0502020204030204"/>
              <a:sym typeface="DIN Condensed"/>
            </a:endParaRPr>
          </a:p>
        </p:txBody>
      </p:sp>
      <p:sp>
        <p:nvSpPr>
          <p:cNvPr id="8" name="Circle"/>
          <p:cNvSpPr/>
          <p:nvPr/>
        </p:nvSpPr>
        <p:spPr>
          <a:xfrm>
            <a:off x="5282705" y="4852119"/>
            <a:ext cx="863600" cy="8636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12700">
            <a:solidFill>
              <a:srgbClr val="00206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 sz="2800" cap="all">
              <a:solidFill>
                <a:srgbClr val="FFFFFF"/>
              </a:solidFill>
              <a:latin typeface="Calibri" panose="020F0502020204030204"/>
              <a:sym typeface="DIN Condensed"/>
            </a:endParaRPr>
          </a:p>
        </p:txBody>
      </p:sp>
      <p:sp>
        <p:nvSpPr>
          <p:cNvPr id="9" name="Circle"/>
          <p:cNvSpPr/>
          <p:nvPr/>
        </p:nvSpPr>
        <p:spPr>
          <a:xfrm>
            <a:off x="7759205" y="4852119"/>
            <a:ext cx="863600" cy="8636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12700">
            <a:solidFill>
              <a:srgbClr val="00206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 sz="2800" cap="all">
              <a:solidFill>
                <a:srgbClr val="FFFFFF"/>
              </a:solidFill>
              <a:latin typeface="Calibri" panose="020F0502020204030204"/>
              <a:sym typeface="DIN Condensed"/>
            </a:endParaRPr>
          </a:p>
        </p:txBody>
      </p:sp>
      <p:sp>
        <p:nvSpPr>
          <p:cNvPr id="10" name="Loss(L)"/>
          <p:cNvSpPr/>
          <p:nvPr/>
        </p:nvSpPr>
        <p:spPr>
          <a:xfrm>
            <a:off x="9788391" y="3476407"/>
            <a:ext cx="908184" cy="908184"/>
          </a:xfrm>
          <a:prstGeom prst="roundRect">
            <a:avLst>
              <a:gd name="adj" fmla="val 15000"/>
            </a:avLst>
          </a:prstGeom>
          <a:solidFill>
            <a:schemeClr val="tx2">
              <a:lumMod val="60000"/>
              <a:lumOff val="40000"/>
            </a:schemeClr>
          </a:solidFill>
          <a:ln w="12700">
            <a:solidFill>
              <a:srgbClr val="00206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r>
              <a:rPr sz="1800" dirty="0">
                <a:latin typeface="Calibri" panose="020F0502020204030204"/>
              </a:rPr>
              <a:t>Loss(L)</a:t>
            </a:r>
          </a:p>
        </p:txBody>
      </p:sp>
      <p:sp>
        <p:nvSpPr>
          <p:cNvPr id="11" name="Arrow"/>
          <p:cNvSpPr/>
          <p:nvPr/>
        </p:nvSpPr>
        <p:spPr>
          <a:xfrm>
            <a:off x="3930178" y="2590878"/>
            <a:ext cx="984698" cy="457200"/>
          </a:xfrm>
          <a:prstGeom prst="rightArrow">
            <a:avLst>
              <a:gd name="adj1" fmla="val 24010"/>
              <a:gd name="adj2" fmla="val 112945"/>
            </a:avLst>
          </a:prstGeom>
          <a:solidFill>
            <a:schemeClr val="accent6">
              <a:lumMod val="60000"/>
              <a:lumOff val="40000"/>
            </a:schemeClr>
          </a:solidFill>
          <a:ln w="12700">
            <a:solidFill>
              <a:srgbClr val="00206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 sz="2800" cap="all">
              <a:solidFill>
                <a:srgbClr val="FFFFFF"/>
              </a:solidFill>
              <a:latin typeface="Calibri" panose="020F0502020204030204"/>
              <a:sym typeface="DIN Condensed"/>
            </a:endParaRPr>
          </a:p>
        </p:txBody>
      </p:sp>
      <p:sp>
        <p:nvSpPr>
          <p:cNvPr id="12" name="Arrow"/>
          <p:cNvSpPr/>
          <p:nvPr/>
        </p:nvSpPr>
        <p:spPr>
          <a:xfrm>
            <a:off x="6483325" y="2547592"/>
            <a:ext cx="984698" cy="457200"/>
          </a:xfrm>
          <a:prstGeom prst="rightArrow">
            <a:avLst>
              <a:gd name="adj1" fmla="val 24010"/>
              <a:gd name="adj2" fmla="val 112945"/>
            </a:avLst>
          </a:prstGeom>
          <a:solidFill>
            <a:schemeClr val="accent6">
              <a:lumMod val="60000"/>
              <a:lumOff val="40000"/>
            </a:schemeClr>
          </a:solidFill>
          <a:ln w="12700">
            <a:solidFill>
              <a:srgbClr val="00206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 sz="2800" cap="all">
              <a:solidFill>
                <a:srgbClr val="FFFFFF"/>
              </a:solidFill>
              <a:latin typeface="Calibri" panose="020F0502020204030204"/>
              <a:sym typeface="DIN Condensed"/>
            </a:endParaRPr>
          </a:p>
        </p:txBody>
      </p:sp>
      <p:sp>
        <p:nvSpPr>
          <p:cNvPr id="13" name="Arrow"/>
          <p:cNvSpPr/>
          <p:nvPr/>
        </p:nvSpPr>
        <p:spPr>
          <a:xfrm flipH="1">
            <a:off x="6441443" y="5026416"/>
            <a:ext cx="984698" cy="457200"/>
          </a:xfrm>
          <a:prstGeom prst="rightArrow">
            <a:avLst>
              <a:gd name="adj1" fmla="val 24010"/>
              <a:gd name="adj2" fmla="val 112945"/>
            </a:avLst>
          </a:prstGeom>
          <a:solidFill>
            <a:schemeClr val="tx2">
              <a:lumMod val="60000"/>
              <a:lumOff val="40000"/>
            </a:schemeClr>
          </a:solidFill>
          <a:ln w="12700">
            <a:solidFill>
              <a:srgbClr val="00206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 sz="2800" cap="all">
              <a:solidFill>
                <a:srgbClr val="FFFFFF"/>
              </a:solidFill>
              <a:latin typeface="Calibri" panose="020F0502020204030204"/>
              <a:sym typeface="DIN Condensed"/>
            </a:endParaRPr>
          </a:p>
        </p:txBody>
      </p:sp>
      <p:sp>
        <p:nvSpPr>
          <p:cNvPr id="14" name="Arrow"/>
          <p:cNvSpPr/>
          <p:nvPr/>
        </p:nvSpPr>
        <p:spPr>
          <a:xfrm flipH="1">
            <a:off x="3964945" y="5051816"/>
            <a:ext cx="984697" cy="457200"/>
          </a:xfrm>
          <a:prstGeom prst="rightArrow">
            <a:avLst>
              <a:gd name="adj1" fmla="val 24010"/>
              <a:gd name="adj2" fmla="val 112945"/>
            </a:avLst>
          </a:prstGeom>
          <a:solidFill>
            <a:schemeClr val="tx2">
              <a:lumMod val="60000"/>
              <a:lumOff val="40000"/>
            </a:schemeClr>
          </a:solidFill>
          <a:ln w="12700">
            <a:solidFill>
              <a:srgbClr val="00206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 sz="2800" cap="all">
              <a:solidFill>
                <a:srgbClr val="FFFFFF"/>
              </a:solidFill>
              <a:latin typeface="Calibri" panose="020F0502020204030204"/>
              <a:sym typeface="DIN Condensed"/>
            </a:endParaRPr>
          </a:p>
        </p:txBody>
      </p:sp>
      <p:sp>
        <p:nvSpPr>
          <p:cNvPr id="15" name="Arrow"/>
          <p:cNvSpPr/>
          <p:nvPr/>
        </p:nvSpPr>
        <p:spPr>
          <a:xfrm rot="1249667">
            <a:off x="8778428" y="2864825"/>
            <a:ext cx="984698" cy="457201"/>
          </a:xfrm>
          <a:prstGeom prst="rightArrow">
            <a:avLst>
              <a:gd name="adj1" fmla="val 24010"/>
              <a:gd name="adj2" fmla="val 112945"/>
            </a:avLst>
          </a:prstGeom>
          <a:solidFill>
            <a:schemeClr val="accent6">
              <a:lumMod val="60000"/>
              <a:lumOff val="40000"/>
            </a:schemeClr>
          </a:solidFill>
          <a:ln w="12700">
            <a:solidFill>
              <a:srgbClr val="00206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 sz="2800" cap="all">
              <a:solidFill>
                <a:srgbClr val="FFFFFF"/>
              </a:solidFill>
              <a:latin typeface="Calibri" panose="020F0502020204030204"/>
              <a:sym typeface="DIN Condensed"/>
            </a:endParaRPr>
          </a:p>
        </p:txBody>
      </p:sp>
      <p:sp>
        <p:nvSpPr>
          <p:cNvPr id="16" name="Arrow"/>
          <p:cNvSpPr/>
          <p:nvPr/>
        </p:nvSpPr>
        <p:spPr>
          <a:xfrm rot="19727924" flipH="1">
            <a:off x="8630097" y="4490290"/>
            <a:ext cx="984697" cy="457201"/>
          </a:xfrm>
          <a:prstGeom prst="rightArrow">
            <a:avLst>
              <a:gd name="adj1" fmla="val 24010"/>
              <a:gd name="adj2" fmla="val 112945"/>
            </a:avLst>
          </a:prstGeom>
          <a:solidFill>
            <a:schemeClr val="tx2">
              <a:lumMod val="60000"/>
              <a:lumOff val="40000"/>
            </a:schemeClr>
          </a:solidFill>
          <a:ln w="12700">
            <a:solidFill>
              <a:srgbClr val="00206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 sz="2800" cap="all">
              <a:solidFill>
                <a:srgbClr val="FFFFFF"/>
              </a:solidFill>
              <a:latin typeface="Calibri" panose="020F0502020204030204"/>
              <a:sym typeface="DIN Condensed"/>
            </a:endParaRPr>
          </a:p>
        </p:txBody>
      </p:sp>
      <p:sp>
        <p:nvSpPr>
          <p:cNvPr id="17" name="y[1]"/>
          <p:cNvSpPr txBox="1"/>
          <p:nvPr/>
        </p:nvSpPr>
        <p:spPr>
          <a:xfrm>
            <a:off x="4129533" y="2168001"/>
            <a:ext cx="464871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>
                <a:solidFill>
                  <a:srgbClr val="2E2C61"/>
                </a:solidFill>
                <a:latin typeface="Calibri" panose="020F0502020204030204"/>
              </a:rPr>
              <a:t>y[1]</a:t>
            </a:r>
          </a:p>
        </p:txBody>
      </p:sp>
      <p:sp>
        <p:nvSpPr>
          <p:cNvPr id="18" name="y[2]"/>
          <p:cNvSpPr txBox="1"/>
          <p:nvPr/>
        </p:nvSpPr>
        <p:spPr>
          <a:xfrm>
            <a:off x="6677411" y="2203957"/>
            <a:ext cx="464871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dirty="0">
                <a:solidFill>
                  <a:srgbClr val="2E2C61"/>
                </a:solidFill>
                <a:latin typeface="Calibri" panose="020F0502020204030204"/>
              </a:rPr>
              <a:t>y[2]</a:t>
            </a:r>
          </a:p>
        </p:txBody>
      </p:sp>
      <p:sp>
        <p:nvSpPr>
          <p:cNvPr id="19" name="y[l]"/>
          <p:cNvSpPr txBox="1"/>
          <p:nvPr/>
        </p:nvSpPr>
        <p:spPr>
          <a:xfrm>
            <a:off x="8894512" y="2296875"/>
            <a:ext cx="400751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>
                <a:solidFill>
                  <a:srgbClr val="2E2C61"/>
                </a:solidFill>
                <a:latin typeface="Calibri" panose="020F0502020204030204"/>
              </a:rPr>
              <a:t>y[l]</a:t>
            </a:r>
          </a:p>
        </p:txBody>
      </p:sp>
      <p:sp>
        <p:nvSpPr>
          <p:cNvPr id="20" name="dy[l]"/>
          <p:cNvSpPr txBox="1"/>
          <p:nvPr/>
        </p:nvSpPr>
        <p:spPr>
          <a:xfrm>
            <a:off x="9275512" y="5159797"/>
            <a:ext cx="522579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>
                <a:solidFill>
                  <a:srgbClr val="2E2C61"/>
                </a:solidFill>
                <a:latin typeface="Calibri" panose="020F0502020204030204"/>
              </a:rPr>
              <a:t>dy[l]</a:t>
            </a:r>
          </a:p>
        </p:txBody>
      </p:sp>
      <p:sp>
        <p:nvSpPr>
          <p:cNvPr id="21" name="dy[1]"/>
          <p:cNvSpPr txBox="1"/>
          <p:nvPr/>
        </p:nvSpPr>
        <p:spPr>
          <a:xfrm>
            <a:off x="4240583" y="5625219"/>
            <a:ext cx="586699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dirty="0" err="1">
                <a:solidFill>
                  <a:srgbClr val="2E2C61"/>
                </a:solidFill>
                <a:latin typeface="Calibri" panose="020F0502020204030204"/>
              </a:rPr>
              <a:t>dy</a:t>
            </a:r>
            <a:r>
              <a:rPr dirty="0">
                <a:solidFill>
                  <a:srgbClr val="2E2C61"/>
                </a:solidFill>
                <a:latin typeface="Calibri" panose="020F0502020204030204"/>
              </a:rPr>
              <a:t>[1]</a:t>
            </a:r>
          </a:p>
        </p:txBody>
      </p:sp>
      <p:sp>
        <p:nvSpPr>
          <p:cNvPr id="22" name="dy[2]"/>
          <p:cNvSpPr txBox="1"/>
          <p:nvPr/>
        </p:nvSpPr>
        <p:spPr>
          <a:xfrm>
            <a:off x="6740032" y="5575740"/>
            <a:ext cx="586699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dirty="0" err="1">
                <a:solidFill>
                  <a:srgbClr val="2E2C61"/>
                </a:solidFill>
                <a:latin typeface="Calibri" panose="020F0502020204030204"/>
              </a:rPr>
              <a:t>dy</a:t>
            </a:r>
            <a:r>
              <a:rPr dirty="0">
                <a:solidFill>
                  <a:srgbClr val="2E2C61"/>
                </a:solidFill>
                <a:latin typeface="Calibri" panose="020F0502020204030204"/>
              </a:rPr>
              <a:t>[2]</a:t>
            </a:r>
          </a:p>
        </p:txBody>
      </p:sp>
      <p:sp>
        <p:nvSpPr>
          <p:cNvPr id="23" name="Arrow"/>
          <p:cNvSpPr/>
          <p:nvPr/>
        </p:nvSpPr>
        <p:spPr>
          <a:xfrm rot="5400000" flipH="1">
            <a:off x="7691588" y="3837458"/>
            <a:ext cx="984698" cy="457200"/>
          </a:xfrm>
          <a:prstGeom prst="rightArrow">
            <a:avLst>
              <a:gd name="adj1" fmla="val 24010"/>
              <a:gd name="adj2" fmla="val 112945"/>
            </a:avLst>
          </a:prstGeom>
          <a:solidFill>
            <a:schemeClr val="tx2">
              <a:lumMod val="60000"/>
              <a:lumOff val="40000"/>
            </a:schemeClr>
          </a:solidFill>
          <a:ln w="12700">
            <a:solidFill>
              <a:srgbClr val="00206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 sz="2800" cap="all">
              <a:solidFill>
                <a:srgbClr val="FFFFFF"/>
              </a:solidFill>
              <a:latin typeface="Calibri" panose="020F0502020204030204"/>
              <a:sym typeface="DIN Condensed"/>
            </a:endParaRPr>
          </a:p>
        </p:txBody>
      </p:sp>
      <p:sp>
        <p:nvSpPr>
          <p:cNvPr id="24" name="Arrow"/>
          <p:cNvSpPr/>
          <p:nvPr/>
        </p:nvSpPr>
        <p:spPr>
          <a:xfrm rot="5400000" flipH="1">
            <a:off x="5214286" y="3841209"/>
            <a:ext cx="984698" cy="457200"/>
          </a:xfrm>
          <a:prstGeom prst="rightArrow">
            <a:avLst>
              <a:gd name="adj1" fmla="val 24010"/>
              <a:gd name="adj2" fmla="val 112945"/>
            </a:avLst>
          </a:prstGeom>
          <a:solidFill>
            <a:schemeClr val="tx2">
              <a:lumMod val="60000"/>
              <a:lumOff val="40000"/>
            </a:schemeClr>
          </a:solidFill>
          <a:ln w="12700">
            <a:solidFill>
              <a:srgbClr val="00206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 sz="2800" cap="all">
              <a:solidFill>
                <a:srgbClr val="FFFFFF"/>
              </a:solidFill>
              <a:latin typeface="Calibri" panose="020F0502020204030204"/>
              <a:sym typeface="DIN Condensed"/>
            </a:endParaRPr>
          </a:p>
        </p:txBody>
      </p:sp>
      <p:sp>
        <p:nvSpPr>
          <p:cNvPr id="25" name="Arrow"/>
          <p:cNvSpPr/>
          <p:nvPr/>
        </p:nvSpPr>
        <p:spPr>
          <a:xfrm rot="5400000" flipH="1">
            <a:off x="2671506" y="3837458"/>
            <a:ext cx="984698" cy="457200"/>
          </a:xfrm>
          <a:prstGeom prst="rightArrow">
            <a:avLst>
              <a:gd name="adj1" fmla="val 24010"/>
              <a:gd name="adj2" fmla="val 112945"/>
            </a:avLst>
          </a:prstGeom>
          <a:solidFill>
            <a:schemeClr val="tx2">
              <a:lumMod val="60000"/>
              <a:lumOff val="40000"/>
            </a:schemeClr>
          </a:solidFill>
          <a:ln w="12700">
            <a:solidFill>
              <a:srgbClr val="00206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 sz="2800" cap="all">
              <a:solidFill>
                <a:srgbClr val="FFFFFF"/>
              </a:solidFill>
              <a:latin typeface="Calibri" panose="020F0502020204030204"/>
              <a:sym typeface="DIN Condensed"/>
            </a:endParaRPr>
          </a:p>
        </p:txBody>
      </p:sp>
      <p:sp>
        <p:nvSpPr>
          <p:cNvPr id="26" name="dw[1]…"/>
          <p:cNvSpPr txBox="1"/>
          <p:nvPr/>
        </p:nvSpPr>
        <p:spPr>
          <a:xfrm>
            <a:off x="3541343" y="3786868"/>
            <a:ext cx="647613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>
                <a:solidFill>
                  <a:srgbClr val="2E2C61"/>
                </a:solidFill>
                <a:latin typeface="Calibri" panose="020F0502020204030204"/>
              </a:rPr>
              <a:t>dw[1]</a:t>
            </a:r>
          </a:p>
          <a:p>
            <a:r>
              <a:rPr>
                <a:solidFill>
                  <a:srgbClr val="2E2C61"/>
                </a:solidFill>
                <a:latin typeface="Calibri" panose="020F0502020204030204"/>
              </a:rPr>
              <a:t>db[1]</a:t>
            </a:r>
          </a:p>
        </p:txBody>
      </p:sp>
      <p:sp>
        <p:nvSpPr>
          <p:cNvPr id="27" name="dw[2]…"/>
          <p:cNvSpPr txBox="1"/>
          <p:nvPr/>
        </p:nvSpPr>
        <p:spPr>
          <a:xfrm>
            <a:off x="6064364" y="3848759"/>
            <a:ext cx="647613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dirty="0" err="1">
                <a:solidFill>
                  <a:srgbClr val="2E2C61"/>
                </a:solidFill>
                <a:latin typeface="Calibri" panose="020F0502020204030204"/>
              </a:rPr>
              <a:t>dw</a:t>
            </a:r>
            <a:r>
              <a:rPr dirty="0">
                <a:solidFill>
                  <a:srgbClr val="2E2C61"/>
                </a:solidFill>
                <a:latin typeface="Calibri" panose="020F0502020204030204"/>
              </a:rPr>
              <a:t>[2]</a:t>
            </a:r>
          </a:p>
          <a:p>
            <a:r>
              <a:rPr dirty="0" err="1">
                <a:solidFill>
                  <a:srgbClr val="2E2C61"/>
                </a:solidFill>
                <a:latin typeface="Calibri" panose="020F0502020204030204"/>
              </a:rPr>
              <a:t>db</a:t>
            </a:r>
            <a:r>
              <a:rPr dirty="0">
                <a:solidFill>
                  <a:srgbClr val="2E2C61"/>
                </a:solidFill>
                <a:latin typeface="Calibri" panose="020F0502020204030204"/>
              </a:rPr>
              <a:t>[2]</a:t>
            </a:r>
          </a:p>
        </p:txBody>
      </p:sp>
      <p:sp>
        <p:nvSpPr>
          <p:cNvPr id="28" name="dw[l]…"/>
          <p:cNvSpPr txBox="1"/>
          <p:nvPr/>
        </p:nvSpPr>
        <p:spPr>
          <a:xfrm>
            <a:off x="8534656" y="3753764"/>
            <a:ext cx="583493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dirty="0" err="1">
                <a:solidFill>
                  <a:srgbClr val="2E2C61"/>
                </a:solidFill>
                <a:latin typeface="Calibri" panose="020F0502020204030204"/>
              </a:rPr>
              <a:t>dw</a:t>
            </a:r>
            <a:r>
              <a:rPr dirty="0">
                <a:solidFill>
                  <a:srgbClr val="2E2C61"/>
                </a:solidFill>
                <a:latin typeface="Calibri" panose="020F0502020204030204"/>
              </a:rPr>
              <a:t>[l]</a:t>
            </a:r>
          </a:p>
          <a:p>
            <a:r>
              <a:rPr dirty="0" err="1">
                <a:solidFill>
                  <a:srgbClr val="2E2C61"/>
                </a:solidFill>
                <a:latin typeface="Calibri" panose="020F0502020204030204"/>
              </a:rPr>
              <a:t>db</a:t>
            </a:r>
            <a:r>
              <a:rPr dirty="0">
                <a:solidFill>
                  <a:srgbClr val="2E2C61"/>
                </a:solidFill>
                <a:latin typeface="Calibri" panose="020F0502020204030204"/>
              </a:rPr>
              <a:t>[l]</a:t>
            </a:r>
          </a:p>
        </p:txBody>
      </p:sp>
      <p:sp>
        <p:nvSpPr>
          <p:cNvPr id="29" name="Arrow"/>
          <p:cNvSpPr/>
          <p:nvPr/>
        </p:nvSpPr>
        <p:spPr>
          <a:xfrm>
            <a:off x="1461373" y="2590878"/>
            <a:ext cx="984698" cy="457200"/>
          </a:xfrm>
          <a:prstGeom prst="rightArrow">
            <a:avLst>
              <a:gd name="adj1" fmla="val 24010"/>
              <a:gd name="adj2" fmla="val 112945"/>
            </a:avLst>
          </a:prstGeom>
          <a:solidFill>
            <a:schemeClr val="accent6">
              <a:lumMod val="60000"/>
              <a:lumOff val="40000"/>
            </a:schemeClr>
          </a:solidFill>
          <a:ln w="12700">
            <a:solidFill>
              <a:srgbClr val="00206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 sz="2800" cap="all">
              <a:solidFill>
                <a:srgbClr val="FFFFFF"/>
              </a:solidFill>
              <a:latin typeface="Calibri" panose="020F0502020204030204"/>
              <a:sym typeface="DIN Condensed"/>
            </a:endParaRPr>
          </a:p>
        </p:txBody>
      </p:sp>
      <p:sp>
        <p:nvSpPr>
          <p:cNvPr id="30" name="y[0]"/>
          <p:cNvSpPr txBox="1"/>
          <p:nvPr/>
        </p:nvSpPr>
        <p:spPr>
          <a:xfrm>
            <a:off x="1523944" y="2107079"/>
            <a:ext cx="464871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dirty="0">
                <a:solidFill>
                  <a:srgbClr val="2E2C61"/>
                </a:solidFill>
                <a:latin typeface="Calibri" panose="020F0502020204030204"/>
              </a:rPr>
              <a:t>y[0]</a:t>
            </a:r>
          </a:p>
        </p:txBody>
      </p:sp>
      <p:sp>
        <p:nvSpPr>
          <p:cNvPr id="31" name="Notation:…"/>
          <p:cNvSpPr txBox="1"/>
          <p:nvPr/>
        </p:nvSpPr>
        <p:spPr>
          <a:xfrm>
            <a:off x="7487295" y="980728"/>
            <a:ext cx="2454830" cy="841256"/>
          </a:xfrm>
          <a:prstGeom prst="rect">
            <a:avLst/>
          </a:prstGeom>
          <a:ln w="25400">
            <a:solidFill>
              <a:srgbClr val="5B5854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2400"/>
            </a:pPr>
            <a:r>
              <a:rPr sz="2400" dirty="0">
                <a:solidFill>
                  <a:srgbClr val="2E2C61"/>
                </a:solidFill>
                <a:latin typeface="Calibri" panose="020F0502020204030204"/>
              </a:rPr>
              <a:t>Notation:</a:t>
            </a:r>
          </a:p>
          <a:p>
            <a:pPr>
              <a:defRPr sz="2400"/>
            </a:pPr>
            <a:r>
              <a:rPr sz="2400" dirty="0" err="1">
                <a:solidFill>
                  <a:srgbClr val="2E2C61"/>
                </a:solidFill>
                <a:latin typeface="Calibri" panose="020F0502020204030204"/>
              </a:rPr>
              <a:t>dL</a:t>
            </a:r>
            <a:r>
              <a:rPr sz="2400" dirty="0">
                <a:solidFill>
                  <a:srgbClr val="2E2C61"/>
                </a:solidFill>
                <a:latin typeface="Calibri" panose="020F0502020204030204"/>
              </a:rPr>
              <a:t>/</a:t>
            </a:r>
            <a:r>
              <a:rPr sz="2400" dirty="0" err="1">
                <a:solidFill>
                  <a:srgbClr val="2E2C61"/>
                </a:solidFill>
                <a:latin typeface="Calibri" panose="020F0502020204030204"/>
              </a:rPr>
              <a:t>dy</a:t>
            </a:r>
            <a:r>
              <a:rPr sz="2400" dirty="0">
                <a:solidFill>
                  <a:srgbClr val="2E2C61"/>
                </a:solidFill>
                <a:latin typeface="Calibri" panose="020F0502020204030204"/>
              </a:rPr>
              <a:t>[l] =&gt; </a:t>
            </a:r>
            <a:r>
              <a:rPr sz="2400" dirty="0" err="1">
                <a:solidFill>
                  <a:srgbClr val="2E2C61"/>
                </a:solidFill>
                <a:latin typeface="Calibri" panose="020F0502020204030204"/>
              </a:rPr>
              <a:t>dy</a:t>
            </a:r>
            <a:r>
              <a:rPr sz="2400" dirty="0">
                <a:solidFill>
                  <a:srgbClr val="2E2C61"/>
                </a:solidFill>
                <a:latin typeface="Calibri" panose="020F0502020204030204"/>
              </a:rPr>
              <a:t>[l]</a:t>
            </a:r>
          </a:p>
        </p:txBody>
      </p:sp>
    </p:spTree>
    <p:extLst>
      <p:ext uri="{BB962C8B-B14F-4D97-AF65-F5344CB8AC3E}">
        <p14:creationId xmlns:p14="http://schemas.microsoft.com/office/powerpoint/2010/main" val="1580956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3742"/>
    </mc:Choice>
    <mc:Fallback xmlns="">
      <p:transition spd="slow" advTm="113742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Optimisation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First order</a:t>
            </a:r>
          </a:p>
          <a:p>
            <a:pPr lvl="1"/>
            <a:r>
              <a:rPr lang="en-GB" dirty="0"/>
              <a:t>Minimise the gradient of the loss function with respect to the parameters</a:t>
            </a:r>
          </a:p>
          <a:p>
            <a:pPr lvl="1"/>
            <a:r>
              <a:rPr lang="en-GB" dirty="0"/>
              <a:t>Relatively quick, but ignores curvature</a:t>
            </a:r>
          </a:p>
          <a:p>
            <a:r>
              <a:rPr lang="en-GB" dirty="0"/>
              <a:t>Second order</a:t>
            </a:r>
          </a:p>
          <a:p>
            <a:pPr lvl="1"/>
            <a:r>
              <a:rPr lang="en-GB" dirty="0"/>
              <a:t>Calculate the second derivative of the loss function with respect to parameters</a:t>
            </a:r>
          </a:p>
          <a:p>
            <a:pPr lvl="1"/>
            <a:r>
              <a:rPr lang="en-GB" dirty="0"/>
              <a:t>Slower per step, but includes curvature so can be quicker overall</a:t>
            </a:r>
          </a:p>
        </p:txBody>
      </p:sp>
    </p:spTree>
    <p:extLst>
      <p:ext uri="{BB962C8B-B14F-4D97-AF65-F5344CB8AC3E}">
        <p14:creationId xmlns:p14="http://schemas.microsoft.com/office/powerpoint/2010/main" val="1728048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494"/>
    </mc:Choice>
    <mc:Fallback xmlns="">
      <p:transition spd="slow" advTm="63494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Optimisation Stochastic gradient descent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Gradient descent – calculate the gradient of the loss of the entire set with respect to parameters</a:t>
            </a:r>
          </a:p>
          <a:p>
            <a:r>
              <a:rPr lang="en-GB" dirty="0"/>
              <a:t>SGD – calculated per sample rather than on the entire batch</a:t>
            </a:r>
          </a:p>
          <a:p>
            <a:pPr lvl="1"/>
            <a:r>
              <a:rPr lang="en-GB" dirty="0"/>
              <a:t>Much quicker to calculate, but can lead to high variance </a:t>
            </a:r>
          </a:p>
          <a:p>
            <a:r>
              <a:rPr lang="en-GB" dirty="0"/>
              <a:t>Mini-batch SGD – calculate loss gradient on batches of set size</a:t>
            </a:r>
          </a:p>
          <a:p>
            <a:pPr lvl="1"/>
            <a:r>
              <a:rPr lang="en-GB" dirty="0"/>
              <a:t>Best of both worlds</a:t>
            </a:r>
          </a:p>
        </p:txBody>
      </p:sp>
    </p:spTree>
    <p:extLst>
      <p:ext uri="{BB962C8B-B14F-4D97-AF65-F5344CB8AC3E}">
        <p14:creationId xmlns:p14="http://schemas.microsoft.com/office/powerpoint/2010/main" val="453059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6266"/>
    </mc:Choice>
    <mc:Fallback xmlns="">
      <p:transition spd="slow" advTm="136266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F4BEFF-CEE6-B86C-4ECE-5319EE075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we will cover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2C13FB-4F2C-83A7-BA1F-F4316404F4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The difference between deep and classical learning </a:t>
            </a:r>
          </a:p>
          <a:p>
            <a:r>
              <a:rPr lang="en-GB" dirty="0"/>
              <a:t>The concept of representation learning</a:t>
            </a:r>
          </a:p>
          <a:p>
            <a:r>
              <a:rPr lang="en-GB" dirty="0"/>
              <a:t>The structure of a simple multi-layer perceptron</a:t>
            </a:r>
          </a:p>
          <a:p>
            <a:r>
              <a:rPr lang="en-GB" dirty="0"/>
              <a:t>How to write an MLP in </a:t>
            </a:r>
            <a:r>
              <a:rPr lang="en-GB" dirty="0" err="1"/>
              <a:t>PyTorch</a:t>
            </a:r>
            <a:endParaRPr lang="en-GB" dirty="0"/>
          </a:p>
          <a:p>
            <a:r>
              <a:rPr lang="en-GB" dirty="0"/>
              <a:t>How a NN learns – optimisation and backpropagation</a:t>
            </a:r>
          </a:p>
          <a:p>
            <a:r>
              <a:rPr lang="en-GB" dirty="0"/>
              <a:t>The power of inductive bias</a:t>
            </a:r>
          </a:p>
          <a:p>
            <a:r>
              <a:rPr lang="en-GB" dirty="0"/>
              <a:t>The structure of a simple convolutional neural network</a:t>
            </a:r>
          </a:p>
        </p:txBody>
      </p:sp>
    </p:spTree>
    <p:extLst>
      <p:ext uri="{BB962C8B-B14F-4D97-AF65-F5344CB8AC3E}">
        <p14:creationId xmlns:p14="http://schemas.microsoft.com/office/powerpoint/2010/main" val="20136056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Optimisation: Adaptive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0052" y="1376983"/>
            <a:ext cx="8229600" cy="4104034"/>
          </a:xfrm>
        </p:spPr>
        <p:txBody>
          <a:bodyPr/>
          <a:lstStyle/>
          <a:p>
            <a:r>
              <a:rPr lang="en-GB" dirty="0"/>
              <a:t>Some parameters update much more often than others</a:t>
            </a:r>
          </a:p>
          <a:p>
            <a:r>
              <a:rPr lang="en-GB" dirty="0"/>
              <a:t>Therefore different learning rates can be appropriate for different parameters</a:t>
            </a:r>
          </a:p>
          <a:p>
            <a:r>
              <a:rPr lang="en-GB" i="1" dirty="0" err="1"/>
              <a:t>Adagrad</a:t>
            </a:r>
            <a:r>
              <a:rPr lang="en-GB" dirty="0"/>
              <a:t> modifies the learning rate η at each time step for every parameter based on the past gradients computed for that parameter</a:t>
            </a:r>
          </a:p>
          <a:p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6594485" y="4890470"/>
                <a:ext cx="4730334" cy="11810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GB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sz="3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GB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GB" sz="3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−</m:t>
                      </m:r>
                      <m:f>
                        <m:fPr>
                          <m:ctrlPr>
                            <a:rPr lang="en-GB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GB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GB" sz="3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3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GB" sz="3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GB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e>
                          </m:rad>
                        </m:den>
                      </m:f>
                      <m:sSub>
                        <m:sSubPr>
                          <m:ctrlPr>
                            <a:rPr lang="en-GB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GB" sz="36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4485" y="4890470"/>
                <a:ext cx="4730334" cy="118109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4613508" y="4659637"/>
            <a:ext cx="1653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New parameter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141277" y="4348458"/>
            <a:ext cx="1551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Old parameter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447281" y="6465985"/>
            <a:ext cx="2623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Sum of previous gradients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567607" y="4115258"/>
            <a:ext cx="1734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Current gradient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6266524" y="4971261"/>
            <a:ext cx="245608" cy="11541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endCxn id="7" idx="0"/>
          </p:cNvCxnSpPr>
          <p:nvPr/>
        </p:nvCxnSpPr>
        <p:spPr>
          <a:xfrm flipH="1">
            <a:off x="8758794" y="6071563"/>
            <a:ext cx="808813" cy="39442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9918208" y="4533124"/>
            <a:ext cx="315901" cy="35734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endCxn id="6" idx="2"/>
          </p:cNvCxnSpPr>
          <p:nvPr/>
        </p:nvCxnSpPr>
        <p:spPr>
          <a:xfrm flipH="1" flipV="1">
            <a:off x="7917067" y="4717790"/>
            <a:ext cx="131191" cy="4058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9481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333"/>
    </mc:Choice>
    <mc:Fallback xmlns="">
      <p:transition spd="slow" advTm="62333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Optimisation: </a:t>
            </a:r>
            <a:r>
              <a:rPr lang="en-GB" dirty="0" err="1"/>
              <a:t>AdaDelta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/>
              <a:t>Adagrad</a:t>
            </a:r>
            <a:r>
              <a:rPr lang="en-GB" dirty="0"/>
              <a:t> suffers because the gradients from all previous steps are accumulated, so the learning rate continuously decays</a:t>
            </a:r>
          </a:p>
          <a:p>
            <a:r>
              <a:rPr lang="en-GB" dirty="0" err="1"/>
              <a:t>AdaDelta</a:t>
            </a:r>
            <a:r>
              <a:rPr lang="en-GB" dirty="0"/>
              <a:t> circumvents this by storing gradients only from n previous steps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3632717" y="4234957"/>
                <a:ext cx="4794582" cy="10468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GB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sz="3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GB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GB" sz="3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−</m:t>
                      </m:r>
                      <m:f>
                        <m:fPr>
                          <m:ctrlPr>
                            <a:rPr lang="en-GB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num>
                        <m:den>
                          <m:r>
                            <a:rPr lang="en-GB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𝑅𝑀𝑆</m:t>
                          </m:r>
                          <m:r>
                            <a:rPr lang="en-GB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  <m:r>
                            <a:rPr lang="en-GB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sSub>
                        <m:sSubPr>
                          <m:ctrlPr>
                            <a:rPr lang="en-GB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GB" sz="36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2717" y="4234957"/>
                <a:ext cx="4794582" cy="104682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1257707" y="3701964"/>
            <a:ext cx="1653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New parameter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866167" y="3265806"/>
            <a:ext cx="1551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Old parameter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835805" y="5784766"/>
            <a:ext cx="2813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RMS of n previous gradients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190411" y="3828922"/>
            <a:ext cx="1734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Current gradient</a:t>
            </a:r>
          </a:p>
        </p:txBody>
      </p:sp>
      <p:cxnSp>
        <p:nvCxnSpPr>
          <p:cNvPr id="9" name="Straight Connector 8"/>
          <p:cNvCxnSpPr>
            <a:endCxn id="4" idx="1"/>
          </p:cNvCxnSpPr>
          <p:nvPr/>
        </p:nvCxnSpPr>
        <p:spPr>
          <a:xfrm>
            <a:off x="2910723" y="4013588"/>
            <a:ext cx="721994" cy="74478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6557555" y="5224074"/>
            <a:ext cx="52251" cy="59070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7315200" y="4013588"/>
            <a:ext cx="875211" cy="22137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5254219" y="3701964"/>
            <a:ext cx="188781" cy="81778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3384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351"/>
    </mc:Choice>
    <mc:Fallback xmlns="">
      <p:transition spd="slow" advTm="35351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Optimisation: Adam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74420" y="1600201"/>
            <a:ext cx="8229600" cy="4525963"/>
          </a:xfrm>
        </p:spPr>
        <p:txBody>
          <a:bodyPr/>
          <a:lstStyle/>
          <a:p>
            <a:r>
              <a:rPr lang="en-GB" dirty="0"/>
              <a:t>Similar to </a:t>
            </a:r>
            <a:r>
              <a:rPr lang="en-GB" dirty="0" err="1"/>
              <a:t>AdaDelta</a:t>
            </a:r>
            <a:endParaRPr lang="en-GB" dirty="0"/>
          </a:p>
          <a:p>
            <a:r>
              <a:rPr lang="en-GB" dirty="0"/>
              <a:t>Add in information about the mean of the momentum of previous steps too</a:t>
            </a:r>
          </a:p>
          <a:p>
            <a:r>
              <a:rPr lang="en-GB" dirty="0"/>
              <a:t>Works very well in most situations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4511824" y="4293724"/>
                <a:ext cx="4773230" cy="105214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GB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sz="3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GB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GB" sz="3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−</m:t>
                      </m:r>
                      <m:f>
                        <m:fPr>
                          <m:ctrlPr>
                            <a:rPr lang="en-GB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GB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GB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</m:rad>
                          <m:r>
                            <a:rPr lang="en-GB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GB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den>
                      </m:f>
                      <m:sSub>
                        <m:sSubPr>
                          <m:ctrlPr>
                            <a:rPr lang="en-GB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e>
                        <m:sub/>
                      </m:sSub>
                    </m:oMath>
                  </m:oMathPara>
                </a14:m>
                <a:endParaRPr lang="en-GB" sz="36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1824" y="4293724"/>
                <a:ext cx="4773230" cy="105214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2530848" y="4062892"/>
            <a:ext cx="1653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New parameter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058617" y="3751713"/>
            <a:ext cx="1551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Old parameter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04224" y="5900191"/>
            <a:ext cx="2717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Variance of last n gradients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484948" y="3328766"/>
            <a:ext cx="2454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Mean of last n gradients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4183864" y="4374516"/>
            <a:ext cx="245608" cy="11541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endCxn id="8" idx="2"/>
          </p:cNvCxnSpPr>
          <p:nvPr/>
        </p:nvCxnSpPr>
        <p:spPr>
          <a:xfrm flipV="1">
            <a:off x="7985701" y="3698098"/>
            <a:ext cx="726603" cy="59562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endCxn id="6" idx="2"/>
          </p:cNvCxnSpPr>
          <p:nvPr/>
        </p:nvCxnSpPr>
        <p:spPr>
          <a:xfrm flipH="1" flipV="1">
            <a:off x="5834407" y="4121045"/>
            <a:ext cx="126886" cy="43576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6535137" y="5345872"/>
            <a:ext cx="726603" cy="59562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0041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682"/>
    </mc:Choice>
    <mc:Fallback xmlns="">
      <p:transition spd="slow" advTm="46682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Building block: Adam optimizer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9E22B3-408D-4038-BBA1-EEC2668D8ED0}"/>
              </a:ext>
            </a:extLst>
          </p:cNvPr>
          <p:cNvSpPr txBox="1"/>
          <p:nvPr/>
        </p:nvSpPr>
        <p:spPr>
          <a:xfrm>
            <a:off x="2351584" y="2564905"/>
            <a:ext cx="8128622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Courier New"/>
                <a:ea typeface="+mn-lt"/>
                <a:cs typeface="+mn-lt"/>
              </a:rPr>
              <a:t>import </a:t>
            </a:r>
            <a:r>
              <a:rPr lang="en-US" dirty="0" err="1">
                <a:latin typeface="Courier New"/>
                <a:ea typeface="+mn-lt"/>
                <a:cs typeface="+mn-lt"/>
              </a:rPr>
              <a:t>torch.optim</a:t>
            </a:r>
            <a:r>
              <a:rPr lang="en-US" dirty="0">
                <a:latin typeface="Courier New"/>
                <a:ea typeface="+mn-lt"/>
                <a:cs typeface="+mn-lt"/>
              </a:rPr>
              <a:t> as </a:t>
            </a:r>
            <a:r>
              <a:rPr lang="en-US" dirty="0" err="1">
                <a:latin typeface="Courier New"/>
                <a:ea typeface="+mn-lt"/>
                <a:cs typeface="+mn-lt"/>
              </a:rPr>
              <a:t>optim</a:t>
            </a:r>
            <a:endParaRPr lang="en-US" dirty="0">
              <a:latin typeface="Courier New"/>
              <a:ea typeface="+mn-lt"/>
              <a:cs typeface="+mn-lt"/>
            </a:endParaRPr>
          </a:p>
          <a:p>
            <a:endParaRPr lang="en-US" dirty="0">
              <a:latin typeface="Courier New"/>
              <a:ea typeface="+mn-lt"/>
              <a:cs typeface="+mn-lt"/>
            </a:endParaRPr>
          </a:p>
          <a:p>
            <a:r>
              <a:rPr lang="en-US" dirty="0">
                <a:latin typeface="Courier New"/>
                <a:ea typeface="+mn-lt"/>
                <a:cs typeface="+mn-lt"/>
              </a:rPr>
              <a:t>optimizer = </a:t>
            </a:r>
            <a:r>
              <a:rPr lang="en-US" dirty="0" err="1">
                <a:latin typeface="Courier New"/>
                <a:ea typeface="+mn-lt"/>
                <a:cs typeface="+mn-lt"/>
              </a:rPr>
              <a:t>optim.Adam</a:t>
            </a:r>
            <a:r>
              <a:rPr lang="en-US" dirty="0">
                <a:latin typeface="Courier New"/>
                <a:ea typeface="+mn-lt"/>
                <a:cs typeface="+mn-lt"/>
              </a:rPr>
              <a:t>(</a:t>
            </a:r>
            <a:r>
              <a:rPr lang="en-US" dirty="0" err="1">
                <a:latin typeface="Courier New"/>
                <a:ea typeface="+mn-lt"/>
                <a:cs typeface="+mn-lt"/>
              </a:rPr>
              <a:t>model.parameters</a:t>
            </a:r>
            <a:r>
              <a:rPr lang="en-US" dirty="0">
                <a:latin typeface="Courier New"/>
                <a:ea typeface="+mn-lt"/>
                <a:cs typeface="+mn-lt"/>
              </a:rPr>
              <a:t>())</a:t>
            </a:r>
          </a:p>
          <a:p>
            <a:r>
              <a:rPr lang="en-US" dirty="0">
                <a:latin typeface="Courier New"/>
                <a:ea typeface="+mn-lt"/>
                <a:cs typeface="+mn-lt"/>
              </a:rPr>
              <a:t>criterion = </a:t>
            </a:r>
            <a:r>
              <a:rPr lang="en-US" dirty="0" err="1">
                <a:latin typeface="Courier New"/>
                <a:ea typeface="+mn-lt"/>
                <a:cs typeface="+mn-lt"/>
              </a:rPr>
              <a:t>nn.CrossEntropyLoss</a:t>
            </a:r>
            <a:r>
              <a:rPr lang="en-US" dirty="0">
                <a:latin typeface="Courier New"/>
                <a:ea typeface="+mn-lt"/>
                <a:cs typeface="+mn-lt"/>
              </a:rPr>
              <a:t>()</a:t>
            </a:r>
            <a:endParaRPr lang="en-US" dirty="0">
              <a:latin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359676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182"/>
    </mc:Choice>
    <mc:Fallback xmlns="">
      <p:transition spd="slow" advTm="39182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5CB16C-E6BD-FED4-A971-FE55FB3EB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Building block – a training loop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D0523E9-1199-B61E-3B82-0BFF4B7D3E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48272" y="3666743"/>
            <a:ext cx="4605528" cy="2510219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Go to notebook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0200C3-4006-B1BB-2F99-E1F7BAE2C702}"/>
              </a:ext>
            </a:extLst>
          </p:cNvPr>
          <p:cNvSpPr txBox="1"/>
          <p:nvPr/>
        </p:nvSpPr>
        <p:spPr>
          <a:xfrm>
            <a:off x="838200" y="1660783"/>
            <a:ext cx="5622052" cy="48320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def train(model, iterator, optimizer, criterion, device):</a:t>
            </a:r>
          </a:p>
          <a:p>
            <a:endParaRPr lang="en-GB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GB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epoch_loss</a:t>
            </a:r>
            <a:r>
              <a:rPr lang="en-GB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= 0</a:t>
            </a:r>
          </a:p>
          <a:p>
            <a:r>
              <a:rPr lang="en-GB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GB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epoch_acc</a:t>
            </a:r>
            <a:r>
              <a:rPr lang="en-GB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= 0</a:t>
            </a:r>
          </a:p>
          <a:p>
            <a:endParaRPr lang="en-GB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GB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model.train</a:t>
            </a:r>
            <a:r>
              <a:rPr lang="en-GB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endParaRPr lang="en-GB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for (x, y) in </a:t>
            </a:r>
            <a:r>
              <a:rPr lang="en-GB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tqdm</a:t>
            </a:r>
            <a:r>
              <a:rPr lang="en-GB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(iterator, </a:t>
            </a:r>
            <a:r>
              <a:rPr lang="en-GB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desc</a:t>
            </a:r>
            <a:r>
              <a:rPr lang="en-GB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="Training", leave=False):</a:t>
            </a:r>
          </a:p>
          <a:p>
            <a:endParaRPr lang="en-GB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x = x.to(device)</a:t>
            </a:r>
          </a:p>
          <a:p>
            <a:r>
              <a:rPr lang="en-GB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y = y.to(device)</a:t>
            </a:r>
          </a:p>
          <a:p>
            <a:endParaRPr lang="en-GB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GB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optimizer.zero_grad</a:t>
            </a:r>
            <a:r>
              <a:rPr lang="en-GB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endParaRPr lang="en-GB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GB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y_pred</a:t>
            </a:r>
            <a:r>
              <a:rPr lang="en-GB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, _ = model(x)</a:t>
            </a:r>
          </a:p>
          <a:p>
            <a:endParaRPr lang="en-GB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loss = criterion(</a:t>
            </a:r>
            <a:r>
              <a:rPr lang="en-GB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y_pred</a:t>
            </a:r>
            <a:r>
              <a:rPr lang="en-GB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, y)</a:t>
            </a:r>
          </a:p>
          <a:p>
            <a:endParaRPr lang="en-GB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GB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acc</a:t>
            </a:r>
            <a:r>
              <a:rPr lang="en-GB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GB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calculate_accuracy</a:t>
            </a:r>
            <a:r>
              <a:rPr lang="en-GB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y_pred</a:t>
            </a:r>
            <a:r>
              <a:rPr lang="en-GB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, y)</a:t>
            </a:r>
          </a:p>
          <a:p>
            <a:endParaRPr lang="en-GB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GB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loss.backward</a:t>
            </a:r>
            <a:r>
              <a:rPr lang="en-GB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endParaRPr lang="en-GB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GB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optimizer.step</a:t>
            </a:r>
            <a:r>
              <a:rPr lang="en-GB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endParaRPr lang="en-GB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GB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epoch_loss</a:t>
            </a:r>
            <a:r>
              <a:rPr lang="en-GB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+= </a:t>
            </a:r>
            <a:r>
              <a:rPr lang="en-GB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loss.item</a:t>
            </a:r>
            <a:r>
              <a:rPr lang="en-GB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GB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GB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epoch_acc</a:t>
            </a:r>
            <a:r>
              <a:rPr lang="en-GB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+= </a:t>
            </a:r>
            <a:r>
              <a:rPr lang="en-GB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acc.item</a:t>
            </a:r>
            <a:r>
              <a:rPr lang="en-GB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endParaRPr lang="en-GB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return </a:t>
            </a:r>
            <a:r>
              <a:rPr lang="en-GB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epoch_loss</a:t>
            </a:r>
            <a:r>
              <a:rPr lang="en-GB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/ </a:t>
            </a:r>
            <a:r>
              <a:rPr lang="en-GB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en-GB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(iterator), </a:t>
            </a:r>
            <a:r>
              <a:rPr lang="en-GB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epoch_acc</a:t>
            </a:r>
            <a:r>
              <a:rPr lang="en-GB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/ </a:t>
            </a:r>
            <a:r>
              <a:rPr lang="en-GB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en-GB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(iterator)</a:t>
            </a:r>
          </a:p>
        </p:txBody>
      </p:sp>
    </p:spTree>
    <p:extLst>
      <p:ext uri="{BB962C8B-B14F-4D97-AF65-F5344CB8AC3E}">
        <p14:creationId xmlns:p14="http://schemas.microsoft.com/office/powerpoint/2010/main" val="15687661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64E50A-5269-C4B9-F762-5171E8FD4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Convolutional Neural Nets: The power of inductive bias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FA40EC-2618-93A5-AD0D-5196115E55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507396"/>
            <a:ext cx="10515600" cy="1669566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The </a:t>
            </a:r>
            <a:r>
              <a:rPr lang="en-GB" b="1" dirty="0"/>
              <a:t>inductive bias</a:t>
            </a:r>
            <a:r>
              <a:rPr lang="en-GB" dirty="0"/>
              <a:t> (also known as </a:t>
            </a:r>
            <a:r>
              <a:rPr lang="en-GB" b="1" dirty="0"/>
              <a:t>learning bias</a:t>
            </a:r>
            <a:r>
              <a:rPr lang="en-GB" dirty="0"/>
              <a:t>) of a learning algorithm is the set of assumptions that the learner uses to predict outputs of given inputs that it has not encountered.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47DCEC-AC27-E209-2033-AA5DA65CCE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1755" y="2350604"/>
            <a:ext cx="6854926" cy="173976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0D6989E-7C7C-86AA-4C1A-7A46DE24BB12}"/>
              </a:ext>
            </a:extLst>
          </p:cNvPr>
          <p:cNvSpPr txBox="1"/>
          <p:nvPr/>
        </p:nvSpPr>
        <p:spPr>
          <a:xfrm>
            <a:off x="6203260" y="6211669"/>
            <a:ext cx="60951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i="1" dirty="0"/>
              <a:t>The need for biases in learning generalizations, CBM-TR 5-110, New Brunswick, New Jersey, USA: Rutgers University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913106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GB"/>
              <a:t>Some pitfalls with MLPs for images</a:t>
            </a:r>
            <a:endParaRPr/>
          </a:p>
        </p:txBody>
      </p:sp>
      <p:sp>
        <p:nvSpPr>
          <p:cNvPr id="199" name="Google Shape;199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▪"/>
            </a:pPr>
            <a:r>
              <a:rPr lang="en-GB"/>
              <a:t>No spatial awareness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▪"/>
            </a:pPr>
            <a:r>
              <a:rPr lang="en-GB"/>
              <a:t>Parametric explosions</a:t>
            </a:r>
            <a:endParaRPr/>
          </a:p>
        </p:txBody>
      </p:sp>
      <p:pic>
        <p:nvPicPr>
          <p:cNvPr id="200" name="Google Shape;200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72541" y="2057397"/>
            <a:ext cx="6096004" cy="45720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1041"/>
    </mc:Choice>
    <mc:Fallback xmlns="">
      <p:transition spd="slow" advTm="131041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GB"/>
              <a:t>Early CNNs</a:t>
            </a:r>
            <a:endParaRPr/>
          </a:p>
        </p:txBody>
      </p:sp>
      <p:sp>
        <p:nvSpPr>
          <p:cNvPr id="206" name="Google Shape;206;p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01396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▪"/>
            </a:pPr>
            <a:r>
              <a:rPr lang="en-GB"/>
              <a:t>LeCun – restricting the number of parameters in a NN leads to better generalisation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▪"/>
            </a:pPr>
            <a:r>
              <a:rPr lang="en-GB"/>
              <a:t>Also makes it possible to fit in memory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▪"/>
            </a:pPr>
            <a:r>
              <a:rPr lang="en-GB"/>
              <a:t>Originally trained for digit recognition for the postal service </a:t>
            </a:r>
            <a:endParaRPr/>
          </a:p>
        </p:txBody>
      </p:sp>
      <p:pic>
        <p:nvPicPr>
          <p:cNvPr id="207" name="Google Shape;207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94583" y="4353992"/>
            <a:ext cx="3936039" cy="23708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52160" y="71349"/>
            <a:ext cx="4114800" cy="261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522936" y="2397849"/>
            <a:ext cx="3677739" cy="23708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603"/>
    </mc:Choice>
    <mc:Fallback xmlns="">
      <p:transition spd="slow" advTm="37603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GB"/>
              <a:t>Structure of a convolutional layer</a:t>
            </a:r>
            <a:endParaRPr/>
          </a:p>
        </p:txBody>
      </p:sp>
      <p:sp>
        <p:nvSpPr>
          <p:cNvPr id="215" name="Google Shape;215;p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▪"/>
            </a:pPr>
            <a:r>
              <a:rPr lang="en-GB"/>
              <a:t>Kernel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▪"/>
            </a:pPr>
            <a:r>
              <a:rPr lang="en-GB"/>
              <a:t>Pooling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▪"/>
            </a:pPr>
            <a:r>
              <a:rPr lang="en-GB"/>
              <a:t>Activation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990"/>
    </mc:Choice>
    <mc:Fallback xmlns="">
      <p:transition spd="slow" advTm="4299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GB"/>
              <a:t>Convolution in action: Kernel</a:t>
            </a:r>
            <a:endParaRPr/>
          </a:p>
        </p:txBody>
      </p:sp>
      <p:sp>
        <p:nvSpPr>
          <p:cNvPr id="221" name="Google Shape;221;p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▪"/>
            </a:pPr>
            <a:r>
              <a:rPr lang="en-GB"/>
              <a:t>Input + kernel -&gt; activation map</a:t>
            </a:r>
            <a:endParaRPr/>
          </a:p>
        </p:txBody>
      </p:sp>
      <p:pic>
        <p:nvPicPr>
          <p:cNvPr id="222" name="Google Shape;222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86000" y="2353662"/>
            <a:ext cx="7813964" cy="30332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4719"/>
    </mc:Choice>
    <mc:Fallback xmlns="">
      <p:transition spd="slow" advTm="204719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Classical/deep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200"/>
            <a:ext cx="8229600" cy="131434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 dirty="0">
                <a:cs typeface="Calibri"/>
              </a:rPr>
              <a:t>Classical: linear regression, trees etc.. </a:t>
            </a:r>
          </a:p>
          <a:p>
            <a:r>
              <a:rPr lang="en-GB" dirty="0">
                <a:cs typeface="Calibri"/>
              </a:rPr>
              <a:t>Deep: neural network type models</a:t>
            </a:r>
          </a:p>
        </p:txBody>
      </p:sp>
      <p:pic>
        <p:nvPicPr>
          <p:cNvPr id="6" name="Picture 6" descr="A picture containing device, clock&#10;&#10;Description generated with very high confidence">
            <a:extLst>
              <a:ext uri="{FF2B5EF4-FFF2-40B4-BE49-F238E27FC236}">
                <a16:creationId xmlns:a16="http://schemas.microsoft.com/office/drawing/2014/main" id="{5CDBD1FE-E96D-4780-9150-5235C72775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9492" y="3299669"/>
            <a:ext cx="4110592" cy="2839181"/>
          </a:xfrm>
          <a:prstGeom prst="rect">
            <a:avLst/>
          </a:prstGeom>
        </p:spPr>
      </p:pic>
      <p:pic>
        <p:nvPicPr>
          <p:cNvPr id="8" name="Picture 8" descr="A picture containing light&#10;&#10;Description generated with very high confidence">
            <a:extLst>
              <a:ext uri="{FF2B5EF4-FFF2-40B4-BE49-F238E27FC236}">
                <a16:creationId xmlns:a16="http://schemas.microsoft.com/office/drawing/2014/main" id="{C7B0543C-4EA3-4917-8F0B-3C58F4AEE3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5694" y="3428994"/>
            <a:ext cx="3795040" cy="2706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8354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GB"/>
              <a:t>Convolution in action: Padding</a:t>
            </a:r>
            <a:endParaRPr/>
          </a:p>
        </p:txBody>
      </p:sp>
      <p:sp>
        <p:nvSpPr>
          <p:cNvPr id="228" name="Google Shape;228;p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▪"/>
            </a:pPr>
            <a:r>
              <a:rPr lang="en-GB"/>
              <a:t>Padding around the outside of images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▪"/>
            </a:pPr>
            <a:r>
              <a:rPr lang="en-GB"/>
              <a:t>SAME: pad with zeros to make </a:t>
            </a:r>
            <a:r>
              <a:rPr lang="en-GB">
                <a:latin typeface="Courier New"/>
                <a:ea typeface="Courier New"/>
                <a:cs typeface="Courier New"/>
                <a:sym typeface="Courier New"/>
              </a:rPr>
              <a:t>output.shape == input.shape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▪"/>
            </a:pPr>
            <a:r>
              <a:rPr lang="en-GB"/>
              <a:t>VALID: no padding </a:t>
            </a:r>
            <a:r>
              <a:rPr lang="en-GB">
                <a:latin typeface="Courier New"/>
                <a:ea typeface="Courier New"/>
                <a:cs typeface="Courier New"/>
                <a:sym typeface="Courier New"/>
              </a:rPr>
              <a:t>output.shape &lt; input.shape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229" name="Google Shape;229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55272" y="3244548"/>
            <a:ext cx="7633856" cy="26111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908"/>
    </mc:Choice>
    <mc:Fallback xmlns="">
      <p:transition spd="slow" advTm="65908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GB"/>
              <a:t>Convolution in action: Striding</a:t>
            </a:r>
            <a:endParaRPr/>
          </a:p>
        </p:txBody>
      </p:sp>
      <p:sp>
        <p:nvSpPr>
          <p:cNvPr id="235" name="Google Shape;235;p1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▪"/>
            </a:pPr>
            <a:r>
              <a:rPr lang="en-GB"/>
              <a:t>Controls how the filter slides across the image</a:t>
            </a:r>
            <a:endParaRPr/>
          </a:p>
        </p:txBody>
      </p:sp>
      <p:pic>
        <p:nvPicPr>
          <p:cNvPr id="236" name="Google Shape;236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1676" y="2531792"/>
            <a:ext cx="4863036" cy="29390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10"/>
          <p:cNvPicPr preferRelativeResize="0"/>
          <p:nvPr/>
        </p:nvPicPr>
        <p:blipFill rotWithShape="1">
          <a:blip r:embed="rId4">
            <a:alphaModFix/>
          </a:blip>
          <a:srcRect l="29083" t="41319" r="29244"/>
          <a:stretch/>
        </p:blipFill>
        <p:spPr>
          <a:xfrm>
            <a:off x="5557962" y="2798618"/>
            <a:ext cx="5795838" cy="27986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190"/>
    </mc:Choice>
    <mc:Fallback xmlns="">
      <p:transition spd="slow" advTm="79190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GB"/>
              <a:t>Convolution in action: Pooling</a:t>
            </a:r>
            <a:endParaRPr/>
          </a:p>
        </p:txBody>
      </p:sp>
      <p:sp>
        <p:nvSpPr>
          <p:cNvPr id="249" name="Google Shape;249;p1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8028709" cy="10284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▪"/>
            </a:pPr>
            <a:r>
              <a:rPr lang="en-GB"/>
              <a:t>Use to compress between layers</a:t>
            </a:r>
            <a:endParaRPr/>
          </a:p>
        </p:txBody>
      </p:sp>
      <p:sp>
        <p:nvSpPr>
          <p:cNvPr id="250" name="Google Shape;250;p12"/>
          <p:cNvSpPr/>
          <p:nvPr/>
        </p:nvSpPr>
        <p:spPr>
          <a:xfrm>
            <a:off x="1943100" y="2854038"/>
            <a:ext cx="542925" cy="542925"/>
          </a:xfrm>
          <a:prstGeom prst="rect">
            <a:avLst/>
          </a:prstGeom>
          <a:solidFill>
            <a:srgbClr val="699DFE"/>
          </a:solidFill>
          <a:ln w="12700" cap="flat" cmpd="sng">
            <a:solidFill>
              <a:srgbClr val="1543B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p12"/>
          <p:cNvSpPr/>
          <p:nvPr/>
        </p:nvSpPr>
        <p:spPr>
          <a:xfrm>
            <a:off x="2486025" y="2854037"/>
            <a:ext cx="542925" cy="542925"/>
          </a:xfrm>
          <a:prstGeom prst="rect">
            <a:avLst/>
          </a:prstGeom>
          <a:solidFill>
            <a:srgbClr val="699DFE"/>
          </a:solidFill>
          <a:ln w="12700" cap="flat" cmpd="sng">
            <a:solidFill>
              <a:srgbClr val="1543B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p12"/>
          <p:cNvSpPr/>
          <p:nvPr/>
        </p:nvSpPr>
        <p:spPr>
          <a:xfrm>
            <a:off x="1943100" y="3385561"/>
            <a:ext cx="542925" cy="542925"/>
          </a:xfrm>
          <a:prstGeom prst="rect">
            <a:avLst/>
          </a:prstGeom>
          <a:solidFill>
            <a:srgbClr val="699DFE"/>
          </a:solidFill>
          <a:ln w="12700" cap="flat" cmpd="sng">
            <a:solidFill>
              <a:srgbClr val="1543B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12"/>
          <p:cNvSpPr/>
          <p:nvPr/>
        </p:nvSpPr>
        <p:spPr>
          <a:xfrm>
            <a:off x="2486024" y="3385561"/>
            <a:ext cx="542925" cy="542925"/>
          </a:xfrm>
          <a:prstGeom prst="rect">
            <a:avLst/>
          </a:prstGeom>
          <a:solidFill>
            <a:srgbClr val="699DFE"/>
          </a:solidFill>
          <a:ln w="12700" cap="flat" cmpd="sng">
            <a:solidFill>
              <a:srgbClr val="1543B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p12"/>
          <p:cNvSpPr/>
          <p:nvPr/>
        </p:nvSpPr>
        <p:spPr>
          <a:xfrm>
            <a:off x="3028950" y="2854037"/>
            <a:ext cx="542925" cy="542925"/>
          </a:xfrm>
          <a:prstGeom prst="rect">
            <a:avLst/>
          </a:prstGeom>
          <a:solidFill>
            <a:srgbClr val="C4E0B2"/>
          </a:solidFill>
          <a:ln w="12700" cap="flat" cmpd="sng">
            <a:solidFill>
              <a:srgbClr val="1543B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7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p12"/>
          <p:cNvSpPr/>
          <p:nvPr/>
        </p:nvSpPr>
        <p:spPr>
          <a:xfrm>
            <a:off x="3571875" y="2854036"/>
            <a:ext cx="542925" cy="542925"/>
          </a:xfrm>
          <a:prstGeom prst="rect">
            <a:avLst/>
          </a:prstGeom>
          <a:solidFill>
            <a:srgbClr val="C4E0B2"/>
          </a:solidFill>
          <a:ln w="12700" cap="flat" cmpd="sng">
            <a:solidFill>
              <a:srgbClr val="1543B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12"/>
          <p:cNvSpPr/>
          <p:nvPr/>
        </p:nvSpPr>
        <p:spPr>
          <a:xfrm>
            <a:off x="3028950" y="3385560"/>
            <a:ext cx="542925" cy="542925"/>
          </a:xfrm>
          <a:prstGeom prst="rect">
            <a:avLst/>
          </a:prstGeom>
          <a:solidFill>
            <a:srgbClr val="C4E0B2"/>
          </a:solidFill>
          <a:ln w="12700" cap="flat" cmpd="sng">
            <a:solidFill>
              <a:srgbClr val="1543B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Google Shape;257;p12"/>
          <p:cNvSpPr/>
          <p:nvPr/>
        </p:nvSpPr>
        <p:spPr>
          <a:xfrm>
            <a:off x="3571875" y="3379859"/>
            <a:ext cx="542925" cy="542925"/>
          </a:xfrm>
          <a:prstGeom prst="rect">
            <a:avLst/>
          </a:prstGeom>
          <a:solidFill>
            <a:srgbClr val="C4E0B2"/>
          </a:solidFill>
          <a:ln w="12700" cap="flat" cmpd="sng">
            <a:solidFill>
              <a:srgbClr val="1543B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9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Google Shape;258;p12"/>
          <p:cNvSpPr/>
          <p:nvPr/>
        </p:nvSpPr>
        <p:spPr>
          <a:xfrm>
            <a:off x="1943100" y="3928486"/>
            <a:ext cx="542925" cy="542925"/>
          </a:xfrm>
          <a:prstGeom prst="rect">
            <a:avLst/>
          </a:prstGeom>
          <a:solidFill>
            <a:srgbClr val="FFCF93"/>
          </a:solidFill>
          <a:ln w="12700" cap="flat" cmpd="sng">
            <a:solidFill>
              <a:srgbClr val="1543B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8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Google Shape;259;p12"/>
          <p:cNvSpPr/>
          <p:nvPr/>
        </p:nvSpPr>
        <p:spPr>
          <a:xfrm>
            <a:off x="2486025" y="3928485"/>
            <a:ext cx="542925" cy="542925"/>
          </a:xfrm>
          <a:prstGeom prst="rect">
            <a:avLst/>
          </a:prstGeom>
          <a:solidFill>
            <a:srgbClr val="FFCF93"/>
          </a:solidFill>
          <a:ln w="12700" cap="flat" cmpd="sng">
            <a:solidFill>
              <a:srgbClr val="1543B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p12"/>
          <p:cNvSpPr/>
          <p:nvPr/>
        </p:nvSpPr>
        <p:spPr>
          <a:xfrm>
            <a:off x="1943100" y="4460009"/>
            <a:ext cx="542925" cy="542925"/>
          </a:xfrm>
          <a:prstGeom prst="rect">
            <a:avLst/>
          </a:prstGeom>
          <a:solidFill>
            <a:srgbClr val="FFCF93"/>
          </a:solidFill>
          <a:ln w="12700" cap="flat" cmpd="sng">
            <a:solidFill>
              <a:srgbClr val="1543B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p12"/>
          <p:cNvSpPr/>
          <p:nvPr/>
        </p:nvSpPr>
        <p:spPr>
          <a:xfrm>
            <a:off x="2486024" y="4460009"/>
            <a:ext cx="542925" cy="542925"/>
          </a:xfrm>
          <a:prstGeom prst="rect">
            <a:avLst/>
          </a:prstGeom>
          <a:solidFill>
            <a:srgbClr val="FFCF93"/>
          </a:solidFill>
          <a:ln w="12700" cap="flat" cmpd="sng">
            <a:solidFill>
              <a:srgbClr val="1543B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" name="Google Shape;262;p12"/>
          <p:cNvSpPr/>
          <p:nvPr/>
        </p:nvSpPr>
        <p:spPr>
          <a:xfrm>
            <a:off x="3028950" y="3928487"/>
            <a:ext cx="542925" cy="542925"/>
          </a:xfrm>
          <a:prstGeom prst="rect">
            <a:avLst/>
          </a:prstGeom>
          <a:solidFill>
            <a:srgbClr val="DB8D8D"/>
          </a:solidFill>
          <a:ln w="12700" cap="flat" cmpd="sng">
            <a:solidFill>
              <a:srgbClr val="1543B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p12"/>
          <p:cNvSpPr/>
          <p:nvPr/>
        </p:nvSpPr>
        <p:spPr>
          <a:xfrm>
            <a:off x="3571875" y="3928486"/>
            <a:ext cx="542925" cy="542925"/>
          </a:xfrm>
          <a:prstGeom prst="rect">
            <a:avLst/>
          </a:prstGeom>
          <a:solidFill>
            <a:srgbClr val="DB8D8D"/>
          </a:solidFill>
          <a:ln w="12700" cap="flat" cmpd="sng">
            <a:solidFill>
              <a:srgbClr val="1543B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9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12"/>
          <p:cNvSpPr/>
          <p:nvPr/>
        </p:nvSpPr>
        <p:spPr>
          <a:xfrm>
            <a:off x="3028950" y="4460010"/>
            <a:ext cx="542925" cy="542925"/>
          </a:xfrm>
          <a:prstGeom prst="rect">
            <a:avLst/>
          </a:prstGeom>
          <a:solidFill>
            <a:srgbClr val="DB8D8D"/>
          </a:solidFill>
          <a:ln w="12700" cap="flat" cmpd="sng">
            <a:solidFill>
              <a:srgbClr val="1543B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12"/>
          <p:cNvSpPr/>
          <p:nvPr/>
        </p:nvSpPr>
        <p:spPr>
          <a:xfrm>
            <a:off x="3571874" y="4460010"/>
            <a:ext cx="542925" cy="542925"/>
          </a:xfrm>
          <a:prstGeom prst="rect">
            <a:avLst/>
          </a:prstGeom>
          <a:solidFill>
            <a:srgbClr val="DB8D8D"/>
          </a:solidFill>
          <a:ln w="12700" cap="flat" cmpd="sng">
            <a:solidFill>
              <a:srgbClr val="1543B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p12"/>
          <p:cNvSpPr/>
          <p:nvPr/>
        </p:nvSpPr>
        <p:spPr>
          <a:xfrm>
            <a:off x="7058166" y="3396963"/>
            <a:ext cx="542925" cy="542925"/>
          </a:xfrm>
          <a:prstGeom prst="rect">
            <a:avLst/>
          </a:prstGeom>
          <a:solidFill>
            <a:srgbClr val="699DFE"/>
          </a:solidFill>
          <a:ln w="12700" cap="flat" cmpd="sng">
            <a:solidFill>
              <a:srgbClr val="1543B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12"/>
          <p:cNvSpPr/>
          <p:nvPr/>
        </p:nvSpPr>
        <p:spPr>
          <a:xfrm>
            <a:off x="7601091" y="3400424"/>
            <a:ext cx="542925" cy="542925"/>
          </a:xfrm>
          <a:prstGeom prst="rect">
            <a:avLst/>
          </a:prstGeom>
          <a:solidFill>
            <a:srgbClr val="C4E0B2"/>
          </a:solidFill>
          <a:ln w="12700" cap="flat" cmpd="sng">
            <a:solidFill>
              <a:srgbClr val="1543B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9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12"/>
          <p:cNvSpPr/>
          <p:nvPr/>
        </p:nvSpPr>
        <p:spPr>
          <a:xfrm>
            <a:off x="7058166" y="3936427"/>
            <a:ext cx="542925" cy="542925"/>
          </a:xfrm>
          <a:prstGeom prst="rect">
            <a:avLst/>
          </a:prstGeom>
          <a:solidFill>
            <a:srgbClr val="FFCF93"/>
          </a:solidFill>
          <a:ln w="12700" cap="flat" cmpd="sng">
            <a:solidFill>
              <a:srgbClr val="1543B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8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p12"/>
          <p:cNvSpPr/>
          <p:nvPr/>
        </p:nvSpPr>
        <p:spPr>
          <a:xfrm>
            <a:off x="7601091" y="3939888"/>
            <a:ext cx="542925" cy="542925"/>
          </a:xfrm>
          <a:prstGeom prst="rect">
            <a:avLst/>
          </a:prstGeom>
          <a:solidFill>
            <a:srgbClr val="DB8D8D"/>
          </a:solidFill>
          <a:ln w="12700" cap="flat" cmpd="sng">
            <a:solidFill>
              <a:srgbClr val="1543B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9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70" name="Google Shape;270;p12"/>
          <p:cNvCxnSpPr/>
          <p:nvPr/>
        </p:nvCxnSpPr>
        <p:spPr>
          <a:xfrm>
            <a:off x="4114800" y="3928487"/>
            <a:ext cx="2943366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lg" len="lg"/>
          </a:ln>
        </p:spPr>
      </p:cxnSp>
      <p:sp>
        <p:nvSpPr>
          <p:cNvPr id="271" name="Google Shape;271;p12"/>
          <p:cNvSpPr txBox="1"/>
          <p:nvPr/>
        </p:nvSpPr>
        <p:spPr>
          <a:xfrm>
            <a:off x="4766043" y="3435717"/>
            <a:ext cx="174919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Max Pool (2, 2)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8757"/>
    </mc:Choice>
    <mc:Fallback xmlns="">
      <p:transition spd="slow" advTm="58757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GB"/>
              <a:t>Convolution in action: Putting it together </a:t>
            </a:r>
            <a:endParaRPr/>
          </a:p>
        </p:txBody>
      </p:sp>
      <p:sp>
        <p:nvSpPr>
          <p:cNvPr id="277" name="Google Shape;277;p13"/>
          <p:cNvSpPr/>
          <p:nvPr/>
        </p:nvSpPr>
        <p:spPr>
          <a:xfrm>
            <a:off x="1544788" y="2507131"/>
            <a:ext cx="387927" cy="2780506"/>
          </a:xfrm>
          <a:prstGeom prst="cube">
            <a:avLst>
              <a:gd name="adj" fmla="val 25000"/>
            </a:avLst>
          </a:prstGeom>
          <a:solidFill>
            <a:srgbClr val="779DFA"/>
          </a:solidFill>
          <a:ln w="12700" cap="flat" cmpd="sng">
            <a:solidFill>
              <a:srgbClr val="1543B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13"/>
          <p:cNvSpPr/>
          <p:nvPr/>
        </p:nvSpPr>
        <p:spPr>
          <a:xfrm>
            <a:off x="2272151" y="3597381"/>
            <a:ext cx="387927" cy="568037"/>
          </a:xfrm>
          <a:prstGeom prst="cube">
            <a:avLst>
              <a:gd name="adj" fmla="val 25000"/>
            </a:avLst>
          </a:prstGeom>
          <a:solidFill>
            <a:srgbClr val="779DFA"/>
          </a:solidFill>
          <a:ln w="12700" cap="flat" cmpd="sng">
            <a:solidFill>
              <a:srgbClr val="1543B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13"/>
          <p:cNvSpPr/>
          <p:nvPr/>
        </p:nvSpPr>
        <p:spPr>
          <a:xfrm>
            <a:off x="2272150" y="4317818"/>
            <a:ext cx="387927" cy="568037"/>
          </a:xfrm>
          <a:prstGeom prst="cube">
            <a:avLst>
              <a:gd name="adj" fmla="val 25000"/>
            </a:avLst>
          </a:prstGeom>
          <a:solidFill>
            <a:srgbClr val="FFB95D"/>
          </a:solidFill>
          <a:ln w="12700" cap="flat" cmpd="sng">
            <a:solidFill>
              <a:srgbClr val="1543B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13"/>
          <p:cNvSpPr/>
          <p:nvPr/>
        </p:nvSpPr>
        <p:spPr>
          <a:xfrm>
            <a:off x="2272149" y="2876944"/>
            <a:ext cx="387927" cy="568037"/>
          </a:xfrm>
          <a:prstGeom prst="cube">
            <a:avLst>
              <a:gd name="adj" fmla="val 25000"/>
            </a:avLst>
          </a:prstGeom>
          <a:solidFill>
            <a:srgbClr val="A8D08C"/>
          </a:solidFill>
          <a:ln w="12700" cap="flat" cmpd="sng">
            <a:solidFill>
              <a:srgbClr val="1543B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13"/>
          <p:cNvSpPr/>
          <p:nvPr/>
        </p:nvSpPr>
        <p:spPr>
          <a:xfrm>
            <a:off x="5313230" y="2507131"/>
            <a:ext cx="387927" cy="2780506"/>
          </a:xfrm>
          <a:prstGeom prst="cube">
            <a:avLst>
              <a:gd name="adj" fmla="val 25000"/>
            </a:avLst>
          </a:prstGeom>
          <a:solidFill>
            <a:srgbClr val="A3BDFC"/>
          </a:solidFill>
          <a:ln w="12700" cap="flat" cmpd="sng">
            <a:solidFill>
              <a:srgbClr val="1543B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p13"/>
          <p:cNvSpPr/>
          <p:nvPr/>
        </p:nvSpPr>
        <p:spPr>
          <a:xfrm>
            <a:off x="5701157" y="2507131"/>
            <a:ext cx="387927" cy="2780506"/>
          </a:xfrm>
          <a:prstGeom prst="cube">
            <a:avLst>
              <a:gd name="adj" fmla="val 25000"/>
            </a:avLst>
          </a:prstGeom>
          <a:solidFill>
            <a:srgbClr val="C4E0B2"/>
          </a:solidFill>
          <a:ln w="12700" cap="flat" cmpd="sng">
            <a:solidFill>
              <a:srgbClr val="1543B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13"/>
          <p:cNvSpPr/>
          <p:nvPr/>
        </p:nvSpPr>
        <p:spPr>
          <a:xfrm>
            <a:off x="6089084" y="2507131"/>
            <a:ext cx="387927" cy="2780506"/>
          </a:xfrm>
          <a:prstGeom prst="cube">
            <a:avLst>
              <a:gd name="adj" fmla="val 25000"/>
            </a:avLst>
          </a:prstGeom>
          <a:solidFill>
            <a:srgbClr val="FFCF93"/>
          </a:solidFill>
          <a:ln w="12700" cap="flat" cmpd="sng">
            <a:solidFill>
              <a:srgbClr val="1543B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p13"/>
          <p:cNvSpPr/>
          <p:nvPr/>
        </p:nvSpPr>
        <p:spPr>
          <a:xfrm>
            <a:off x="6847620" y="3657057"/>
            <a:ext cx="387927" cy="447604"/>
          </a:xfrm>
          <a:prstGeom prst="cube">
            <a:avLst>
              <a:gd name="adj" fmla="val 25000"/>
            </a:avLst>
          </a:prstGeom>
          <a:solidFill>
            <a:srgbClr val="BFBFBF"/>
          </a:solidFill>
          <a:ln w="12700" cap="flat" cmpd="sng">
            <a:solidFill>
              <a:srgbClr val="1543B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p13"/>
          <p:cNvSpPr/>
          <p:nvPr/>
        </p:nvSpPr>
        <p:spPr>
          <a:xfrm>
            <a:off x="9008932" y="2953143"/>
            <a:ext cx="387927" cy="1630580"/>
          </a:xfrm>
          <a:prstGeom prst="cube">
            <a:avLst>
              <a:gd name="adj" fmla="val 25000"/>
            </a:avLst>
          </a:prstGeom>
          <a:solidFill>
            <a:srgbClr val="A3BDFC"/>
          </a:solidFill>
          <a:ln w="12700" cap="flat" cmpd="sng">
            <a:solidFill>
              <a:srgbClr val="1543B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p13"/>
          <p:cNvSpPr/>
          <p:nvPr/>
        </p:nvSpPr>
        <p:spPr>
          <a:xfrm>
            <a:off x="9396859" y="2953143"/>
            <a:ext cx="387927" cy="1630580"/>
          </a:xfrm>
          <a:prstGeom prst="cube">
            <a:avLst>
              <a:gd name="adj" fmla="val 25000"/>
            </a:avLst>
          </a:prstGeom>
          <a:solidFill>
            <a:srgbClr val="C4E0B2"/>
          </a:solidFill>
          <a:ln w="12700" cap="flat" cmpd="sng">
            <a:solidFill>
              <a:srgbClr val="1543B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" name="Google Shape;287;p13"/>
          <p:cNvSpPr/>
          <p:nvPr/>
        </p:nvSpPr>
        <p:spPr>
          <a:xfrm>
            <a:off x="9784786" y="2953143"/>
            <a:ext cx="387927" cy="1630580"/>
          </a:xfrm>
          <a:prstGeom prst="cube">
            <a:avLst>
              <a:gd name="adj" fmla="val 25000"/>
            </a:avLst>
          </a:prstGeom>
          <a:solidFill>
            <a:srgbClr val="FFCF93"/>
          </a:solidFill>
          <a:ln w="12700" cap="flat" cmpd="sng">
            <a:solidFill>
              <a:srgbClr val="1543B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" name="Google Shape;288;p13"/>
          <p:cNvSpPr/>
          <p:nvPr/>
        </p:nvSpPr>
        <p:spPr>
          <a:xfrm>
            <a:off x="3215989" y="3657057"/>
            <a:ext cx="429491" cy="447604"/>
          </a:xfrm>
          <a:prstGeom prst="ellipse">
            <a:avLst/>
          </a:prstGeom>
          <a:solidFill>
            <a:srgbClr val="9A98D0"/>
          </a:solidFill>
          <a:ln w="12700" cap="flat" cmpd="sng">
            <a:solidFill>
              <a:srgbClr val="1543B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" name="Google Shape;289;p13"/>
          <p:cNvSpPr txBox="1"/>
          <p:nvPr/>
        </p:nvSpPr>
        <p:spPr>
          <a:xfrm>
            <a:off x="1075988" y="2004107"/>
            <a:ext cx="264687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Input image – 1 channel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" name="Google Shape;290;p13"/>
          <p:cNvSpPr txBox="1"/>
          <p:nvPr/>
        </p:nvSpPr>
        <p:spPr>
          <a:xfrm>
            <a:off x="1972342" y="4992131"/>
            <a:ext cx="92845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 filters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p13"/>
          <p:cNvSpPr txBox="1"/>
          <p:nvPr/>
        </p:nvSpPr>
        <p:spPr>
          <a:xfrm>
            <a:off x="2731076" y="4159777"/>
            <a:ext cx="1427023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Activation function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13"/>
          <p:cNvSpPr txBox="1"/>
          <p:nvPr/>
        </p:nvSpPr>
        <p:spPr>
          <a:xfrm>
            <a:off x="4571681" y="2007756"/>
            <a:ext cx="267252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Activations – 3 channels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" name="Google Shape;293;p13"/>
          <p:cNvSpPr txBox="1"/>
          <p:nvPr/>
        </p:nvSpPr>
        <p:spPr>
          <a:xfrm>
            <a:off x="6418989" y="4167683"/>
            <a:ext cx="1290213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Max pooling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p13"/>
          <p:cNvSpPr txBox="1"/>
          <p:nvPr/>
        </p:nvSpPr>
        <p:spPr>
          <a:xfrm>
            <a:off x="8311357" y="1896916"/>
            <a:ext cx="2344183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Output – 3 channels reduced dimensions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13"/>
          <p:cNvSpPr/>
          <p:nvPr/>
        </p:nvSpPr>
        <p:spPr>
          <a:xfrm>
            <a:off x="3934691" y="3729270"/>
            <a:ext cx="955964" cy="336228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BFBFBF"/>
          </a:solidFill>
          <a:ln w="1270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13"/>
          <p:cNvSpPr/>
          <p:nvPr/>
        </p:nvSpPr>
        <p:spPr>
          <a:xfrm>
            <a:off x="7543807" y="3657057"/>
            <a:ext cx="955964" cy="336228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BFBFBF"/>
          </a:solidFill>
          <a:ln w="1270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7751"/>
    </mc:Choice>
    <mc:Fallback xmlns="">
      <p:transition spd="slow" advTm="107751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GB"/>
              <a:t>A deep CNN</a:t>
            </a:r>
            <a:endParaRPr/>
          </a:p>
        </p:txBody>
      </p:sp>
      <p:sp>
        <p:nvSpPr>
          <p:cNvPr id="302" name="Google Shape;302;p14"/>
          <p:cNvSpPr/>
          <p:nvPr/>
        </p:nvSpPr>
        <p:spPr>
          <a:xfrm>
            <a:off x="285487" y="845127"/>
            <a:ext cx="1589262" cy="4934816"/>
          </a:xfrm>
          <a:prstGeom prst="cube">
            <a:avLst>
              <a:gd name="adj" fmla="val 89776"/>
            </a:avLst>
          </a:prstGeom>
          <a:solidFill>
            <a:srgbClr val="A3BDFC"/>
          </a:solidFill>
          <a:ln w="12700" cap="flat" cmpd="sng">
            <a:solidFill>
              <a:srgbClr val="1543B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Google Shape;303;p14"/>
          <p:cNvSpPr/>
          <p:nvPr/>
        </p:nvSpPr>
        <p:spPr>
          <a:xfrm>
            <a:off x="494143" y="845127"/>
            <a:ext cx="1589262" cy="4934816"/>
          </a:xfrm>
          <a:prstGeom prst="cube">
            <a:avLst>
              <a:gd name="adj" fmla="val 89776"/>
            </a:avLst>
          </a:prstGeom>
          <a:solidFill>
            <a:srgbClr val="A3BDFC"/>
          </a:solidFill>
          <a:ln w="12700" cap="flat" cmpd="sng">
            <a:solidFill>
              <a:srgbClr val="1543B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p14"/>
          <p:cNvSpPr/>
          <p:nvPr/>
        </p:nvSpPr>
        <p:spPr>
          <a:xfrm>
            <a:off x="1097786" y="1758590"/>
            <a:ext cx="944006" cy="2919844"/>
          </a:xfrm>
          <a:prstGeom prst="cube">
            <a:avLst>
              <a:gd name="adj" fmla="val 89776"/>
            </a:avLst>
          </a:prstGeom>
          <a:solidFill>
            <a:srgbClr val="FFCF93"/>
          </a:solidFill>
          <a:ln w="12700" cap="flat" cmpd="sng">
            <a:solidFill>
              <a:srgbClr val="1543B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" name="Google Shape;305;p14"/>
          <p:cNvSpPr/>
          <p:nvPr/>
        </p:nvSpPr>
        <p:spPr>
          <a:xfrm>
            <a:off x="1509391" y="1758590"/>
            <a:ext cx="1064801" cy="2919844"/>
          </a:xfrm>
          <a:prstGeom prst="cube">
            <a:avLst>
              <a:gd name="adj" fmla="val 73537"/>
            </a:avLst>
          </a:prstGeom>
          <a:solidFill>
            <a:srgbClr val="A3BDFC"/>
          </a:solidFill>
          <a:ln w="12700" cap="flat" cmpd="sng">
            <a:solidFill>
              <a:srgbClr val="1543B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p14"/>
          <p:cNvSpPr/>
          <p:nvPr/>
        </p:nvSpPr>
        <p:spPr>
          <a:xfrm>
            <a:off x="1834040" y="1776884"/>
            <a:ext cx="1064801" cy="2919844"/>
          </a:xfrm>
          <a:prstGeom prst="cube">
            <a:avLst>
              <a:gd name="adj" fmla="val 73537"/>
            </a:avLst>
          </a:prstGeom>
          <a:solidFill>
            <a:srgbClr val="A3BDFC"/>
          </a:solidFill>
          <a:ln w="12700" cap="flat" cmpd="sng">
            <a:solidFill>
              <a:srgbClr val="1543B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14"/>
          <p:cNvSpPr/>
          <p:nvPr/>
        </p:nvSpPr>
        <p:spPr>
          <a:xfrm>
            <a:off x="2270878" y="2421371"/>
            <a:ext cx="515442" cy="1594281"/>
          </a:xfrm>
          <a:prstGeom prst="cube">
            <a:avLst>
              <a:gd name="adj" fmla="val 89776"/>
            </a:avLst>
          </a:prstGeom>
          <a:solidFill>
            <a:srgbClr val="FFCF93"/>
          </a:solidFill>
          <a:ln w="12700" cap="flat" cmpd="sng">
            <a:solidFill>
              <a:srgbClr val="1543B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" name="Google Shape;308;p14"/>
          <p:cNvSpPr/>
          <p:nvPr/>
        </p:nvSpPr>
        <p:spPr>
          <a:xfrm>
            <a:off x="2691089" y="2428875"/>
            <a:ext cx="801291" cy="1642269"/>
          </a:xfrm>
          <a:prstGeom prst="cube">
            <a:avLst>
              <a:gd name="adj" fmla="val 37105"/>
            </a:avLst>
          </a:prstGeom>
          <a:solidFill>
            <a:srgbClr val="A3BDFC"/>
          </a:solidFill>
          <a:ln w="12700" cap="flat" cmpd="sng">
            <a:solidFill>
              <a:srgbClr val="1543B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p14"/>
          <p:cNvSpPr/>
          <p:nvPr/>
        </p:nvSpPr>
        <p:spPr>
          <a:xfrm>
            <a:off x="6719454" y="4696727"/>
            <a:ext cx="353547" cy="437373"/>
          </a:xfrm>
          <a:prstGeom prst="cube">
            <a:avLst>
              <a:gd name="adj" fmla="val 16387"/>
            </a:avLst>
          </a:prstGeom>
          <a:solidFill>
            <a:srgbClr val="A3BDFC"/>
          </a:solidFill>
          <a:ln w="12700" cap="flat" cmpd="sng">
            <a:solidFill>
              <a:srgbClr val="1543B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" name="Google Shape;310;p14"/>
          <p:cNvSpPr/>
          <p:nvPr/>
        </p:nvSpPr>
        <p:spPr>
          <a:xfrm>
            <a:off x="6724103" y="5232039"/>
            <a:ext cx="236678" cy="605920"/>
          </a:xfrm>
          <a:prstGeom prst="cube">
            <a:avLst>
              <a:gd name="adj" fmla="val 89776"/>
            </a:avLst>
          </a:prstGeom>
          <a:solidFill>
            <a:srgbClr val="FFCF93"/>
          </a:solidFill>
          <a:ln w="12700" cap="flat" cmpd="sng">
            <a:solidFill>
              <a:srgbClr val="1543B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14"/>
          <p:cNvSpPr txBox="1"/>
          <p:nvPr/>
        </p:nvSpPr>
        <p:spPr>
          <a:xfrm>
            <a:off x="7244147" y="4707631"/>
            <a:ext cx="157607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Conv + ReLU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" name="Google Shape;312;p14"/>
          <p:cNvSpPr txBox="1"/>
          <p:nvPr/>
        </p:nvSpPr>
        <p:spPr>
          <a:xfrm>
            <a:off x="7244147" y="5350333"/>
            <a:ext cx="114646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Max Pool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" name="Google Shape;313;p14"/>
          <p:cNvSpPr txBox="1"/>
          <p:nvPr/>
        </p:nvSpPr>
        <p:spPr>
          <a:xfrm>
            <a:off x="1197773" y="365125"/>
            <a:ext cx="162095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(224, 224, 64)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" name="Google Shape;314;p14"/>
          <p:cNvSpPr txBox="1"/>
          <p:nvPr/>
        </p:nvSpPr>
        <p:spPr>
          <a:xfrm>
            <a:off x="2195342" y="1312408"/>
            <a:ext cx="171495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(112, 112, 128)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14"/>
          <p:cNvSpPr txBox="1"/>
          <p:nvPr/>
        </p:nvSpPr>
        <p:spPr>
          <a:xfrm>
            <a:off x="3492380" y="2021289"/>
            <a:ext cx="149271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(56, 56, 256)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" name="Google Shape;316;p14"/>
          <p:cNvSpPr/>
          <p:nvPr/>
        </p:nvSpPr>
        <p:spPr>
          <a:xfrm>
            <a:off x="3214646" y="2428875"/>
            <a:ext cx="801291" cy="1642269"/>
          </a:xfrm>
          <a:prstGeom prst="cube">
            <a:avLst>
              <a:gd name="adj" fmla="val 37105"/>
            </a:avLst>
          </a:prstGeom>
          <a:solidFill>
            <a:srgbClr val="A3BDFC"/>
          </a:solidFill>
          <a:ln w="12700" cap="flat" cmpd="sng">
            <a:solidFill>
              <a:srgbClr val="1543B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" name="Google Shape;317;p14"/>
          <p:cNvSpPr/>
          <p:nvPr/>
        </p:nvSpPr>
        <p:spPr>
          <a:xfrm>
            <a:off x="3753735" y="2428875"/>
            <a:ext cx="801291" cy="1642269"/>
          </a:xfrm>
          <a:prstGeom prst="cube">
            <a:avLst>
              <a:gd name="adj" fmla="val 37105"/>
            </a:avLst>
          </a:prstGeom>
          <a:solidFill>
            <a:srgbClr val="A3BDFC"/>
          </a:solidFill>
          <a:ln w="12700" cap="flat" cmpd="sng">
            <a:solidFill>
              <a:srgbClr val="1543B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" name="Google Shape;318;p14"/>
          <p:cNvSpPr/>
          <p:nvPr/>
        </p:nvSpPr>
        <p:spPr>
          <a:xfrm>
            <a:off x="4318939" y="2874459"/>
            <a:ext cx="236678" cy="724694"/>
          </a:xfrm>
          <a:prstGeom prst="cube">
            <a:avLst>
              <a:gd name="adj" fmla="val 89776"/>
            </a:avLst>
          </a:prstGeom>
          <a:solidFill>
            <a:srgbClr val="FFCF93"/>
          </a:solidFill>
          <a:ln w="12700" cap="flat" cmpd="sng">
            <a:solidFill>
              <a:srgbClr val="1543B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" name="Google Shape;319;p14"/>
          <p:cNvSpPr/>
          <p:nvPr/>
        </p:nvSpPr>
        <p:spPr>
          <a:xfrm>
            <a:off x="4507170" y="2915953"/>
            <a:ext cx="832065" cy="649542"/>
          </a:xfrm>
          <a:prstGeom prst="cube">
            <a:avLst>
              <a:gd name="adj" fmla="val 24919"/>
            </a:avLst>
          </a:prstGeom>
          <a:solidFill>
            <a:srgbClr val="A3BDFC"/>
          </a:solidFill>
          <a:ln w="12700" cap="flat" cmpd="sng">
            <a:solidFill>
              <a:srgbClr val="1543B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" name="Google Shape;320;p14"/>
          <p:cNvSpPr txBox="1"/>
          <p:nvPr/>
        </p:nvSpPr>
        <p:spPr>
          <a:xfrm>
            <a:off x="5047663" y="2547112"/>
            <a:ext cx="149271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(28, 28, 512)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p14"/>
          <p:cNvSpPr/>
          <p:nvPr/>
        </p:nvSpPr>
        <p:spPr>
          <a:xfrm>
            <a:off x="5199088" y="2915953"/>
            <a:ext cx="832065" cy="649542"/>
          </a:xfrm>
          <a:prstGeom prst="cube">
            <a:avLst>
              <a:gd name="adj" fmla="val 24919"/>
            </a:avLst>
          </a:prstGeom>
          <a:solidFill>
            <a:srgbClr val="A3BDFC"/>
          </a:solidFill>
          <a:ln w="12700" cap="flat" cmpd="sng">
            <a:solidFill>
              <a:srgbClr val="1543B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14"/>
          <p:cNvSpPr/>
          <p:nvPr/>
        </p:nvSpPr>
        <p:spPr>
          <a:xfrm>
            <a:off x="5891006" y="2915953"/>
            <a:ext cx="832065" cy="649542"/>
          </a:xfrm>
          <a:prstGeom prst="cube">
            <a:avLst>
              <a:gd name="adj" fmla="val 24919"/>
            </a:avLst>
          </a:prstGeom>
          <a:solidFill>
            <a:srgbClr val="A3BDFC"/>
          </a:solidFill>
          <a:ln w="12700" cap="flat" cmpd="sng">
            <a:solidFill>
              <a:srgbClr val="1543B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14"/>
          <p:cNvSpPr/>
          <p:nvPr/>
        </p:nvSpPr>
        <p:spPr>
          <a:xfrm>
            <a:off x="6625444" y="3075708"/>
            <a:ext cx="94190" cy="348347"/>
          </a:xfrm>
          <a:prstGeom prst="cube">
            <a:avLst>
              <a:gd name="adj" fmla="val 89776"/>
            </a:avLst>
          </a:prstGeom>
          <a:solidFill>
            <a:srgbClr val="FFCF93"/>
          </a:solidFill>
          <a:ln w="12700" cap="flat" cmpd="sng">
            <a:solidFill>
              <a:srgbClr val="1543B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" name="Google Shape;324;p14"/>
          <p:cNvSpPr/>
          <p:nvPr/>
        </p:nvSpPr>
        <p:spPr>
          <a:xfrm>
            <a:off x="6785387" y="3029036"/>
            <a:ext cx="1139409" cy="378950"/>
          </a:xfrm>
          <a:prstGeom prst="cube">
            <a:avLst>
              <a:gd name="adj" fmla="val 24919"/>
            </a:avLst>
          </a:prstGeom>
          <a:solidFill>
            <a:srgbClr val="A3BDFC"/>
          </a:solidFill>
          <a:ln w="12700" cap="flat" cmpd="sng">
            <a:solidFill>
              <a:srgbClr val="1543B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" name="Google Shape;325;p14"/>
          <p:cNvSpPr/>
          <p:nvPr/>
        </p:nvSpPr>
        <p:spPr>
          <a:xfrm>
            <a:off x="7852068" y="3029036"/>
            <a:ext cx="1139409" cy="378950"/>
          </a:xfrm>
          <a:prstGeom prst="cube">
            <a:avLst>
              <a:gd name="adj" fmla="val 24919"/>
            </a:avLst>
          </a:prstGeom>
          <a:solidFill>
            <a:srgbClr val="A3BDFC"/>
          </a:solidFill>
          <a:ln w="12700" cap="flat" cmpd="sng">
            <a:solidFill>
              <a:srgbClr val="1543B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14"/>
          <p:cNvSpPr/>
          <p:nvPr/>
        </p:nvSpPr>
        <p:spPr>
          <a:xfrm>
            <a:off x="8918868" y="3029031"/>
            <a:ext cx="1139409" cy="378950"/>
          </a:xfrm>
          <a:prstGeom prst="cube">
            <a:avLst>
              <a:gd name="adj" fmla="val 24919"/>
            </a:avLst>
          </a:prstGeom>
          <a:solidFill>
            <a:srgbClr val="A3BDFC"/>
          </a:solidFill>
          <a:ln w="12700" cap="flat" cmpd="sng">
            <a:solidFill>
              <a:srgbClr val="1543B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14"/>
          <p:cNvSpPr/>
          <p:nvPr/>
        </p:nvSpPr>
        <p:spPr>
          <a:xfrm>
            <a:off x="9992093" y="3171835"/>
            <a:ext cx="45719" cy="169085"/>
          </a:xfrm>
          <a:prstGeom prst="cube">
            <a:avLst>
              <a:gd name="adj" fmla="val 89776"/>
            </a:avLst>
          </a:prstGeom>
          <a:solidFill>
            <a:srgbClr val="FFCF93"/>
          </a:solidFill>
          <a:ln w="12700" cap="flat" cmpd="sng">
            <a:solidFill>
              <a:srgbClr val="1543B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" name="Google Shape;328;p14"/>
          <p:cNvSpPr txBox="1"/>
          <p:nvPr/>
        </p:nvSpPr>
        <p:spPr>
          <a:xfrm>
            <a:off x="7717145" y="2659704"/>
            <a:ext cx="162095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(14, 14, 1024)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p14"/>
          <p:cNvSpPr txBox="1"/>
          <p:nvPr/>
        </p:nvSpPr>
        <p:spPr>
          <a:xfrm>
            <a:off x="6769658" y="3930982"/>
            <a:ext cx="99264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(w, h, c)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" name="Google Shape;330;p14"/>
          <p:cNvSpPr txBox="1">
            <a:spLocks noGrp="1"/>
          </p:cNvSpPr>
          <p:nvPr>
            <p:ph type="body" idx="1"/>
          </p:nvPr>
        </p:nvSpPr>
        <p:spPr>
          <a:xfrm>
            <a:off x="5891006" y="1825625"/>
            <a:ext cx="4682039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▪"/>
            </a:pPr>
            <a:r>
              <a:rPr lang="en-GB"/>
              <a:t>VGG-16</a:t>
            </a:r>
            <a:endParaRPr/>
          </a:p>
        </p:txBody>
      </p:sp>
      <p:sp>
        <p:nvSpPr>
          <p:cNvPr id="331" name="Google Shape;331;p14"/>
          <p:cNvSpPr/>
          <p:nvPr/>
        </p:nvSpPr>
        <p:spPr>
          <a:xfrm>
            <a:off x="10771219" y="1653165"/>
            <a:ext cx="145883" cy="3375510"/>
          </a:xfrm>
          <a:prstGeom prst="cube">
            <a:avLst>
              <a:gd name="adj" fmla="val 16387"/>
            </a:avLst>
          </a:prstGeom>
          <a:solidFill>
            <a:srgbClr val="DB8D8D"/>
          </a:solidFill>
          <a:ln w="12700" cap="flat" cmpd="sng">
            <a:solidFill>
              <a:srgbClr val="1543B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" name="Google Shape;332;p14"/>
          <p:cNvSpPr/>
          <p:nvPr/>
        </p:nvSpPr>
        <p:spPr>
          <a:xfrm>
            <a:off x="6719454" y="6028583"/>
            <a:ext cx="325176" cy="346586"/>
          </a:xfrm>
          <a:prstGeom prst="cube">
            <a:avLst>
              <a:gd name="adj" fmla="val 16387"/>
            </a:avLst>
          </a:prstGeom>
          <a:solidFill>
            <a:srgbClr val="DB8D8D"/>
          </a:solidFill>
          <a:ln w="12700" cap="flat" cmpd="sng">
            <a:solidFill>
              <a:srgbClr val="1543B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" name="Google Shape;333;p14"/>
          <p:cNvSpPr txBox="1"/>
          <p:nvPr/>
        </p:nvSpPr>
        <p:spPr>
          <a:xfrm>
            <a:off x="7299844" y="5991794"/>
            <a:ext cx="321113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Fully connected (dense) layer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4826"/>
    </mc:Choice>
    <mc:Fallback xmlns="">
      <p:transition spd="slow" advTm="104826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GB"/>
              <a:t>Building blocks: Convolution block</a:t>
            </a:r>
            <a:endParaRPr/>
          </a:p>
        </p:txBody>
      </p:sp>
      <p:sp>
        <p:nvSpPr>
          <p:cNvPr id="356" name="Google Shape;356;p16"/>
          <p:cNvSpPr txBox="1"/>
          <p:nvPr/>
        </p:nvSpPr>
        <p:spPr>
          <a:xfrm>
            <a:off x="728665" y="2657475"/>
            <a:ext cx="5562408" cy="1477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import </a:t>
            </a:r>
            <a:r>
              <a:rPr lang="en-GB" sz="1800" dirty="0" err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torch.nn</a:t>
            </a:r>
            <a:r>
              <a:rPr lang="en-GB" sz="18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as </a:t>
            </a:r>
            <a:r>
              <a:rPr lang="en-GB" sz="1800" dirty="0" err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nn</a:t>
            </a:r>
            <a:endParaRPr lang="en-GB" sz="18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self.conv1 = nn.Conv2d(</a:t>
            </a:r>
            <a:r>
              <a:rPr lang="en-GB" sz="1800" dirty="0" err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in_channels</a:t>
            </a:r>
            <a:r>
              <a:rPr lang="en-GB" sz="18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=1,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</a:t>
            </a:r>
            <a:r>
              <a:rPr lang="en-GB" sz="1800" dirty="0" err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out_channels</a:t>
            </a:r>
            <a:r>
              <a:rPr lang="en-GB" sz="18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=6,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</a:t>
            </a:r>
            <a:r>
              <a:rPr lang="en-GB" sz="1800" dirty="0" err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kernel_size</a:t>
            </a:r>
            <a:r>
              <a:rPr lang="en-GB" sz="18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=5)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C7E49A-D423-FFE8-3E79-C220A5F862DE}"/>
              </a:ext>
            </a:extLst>
          </p:cNvPr>
          <p:cNvSpPr txBox="1"/>
          <p:nvPr/>
        </p:nvSpPr>
        <p:spPr>
          <a:xfrm>
            <a:off x="7123176" y="3255264"/>
            <a:ext cx="1657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Go to notebook</a:t>
            </a:r>
          </a:p>
        </p:txBody>
      </p:sp>
      <p:sp>
        <p:nvSpPr>
          <p:cNvPr id="3" name="Google Shape;356;p16">
            <a:extLst>
              <a:ext uri="{FF2B5EF4-FFF2-40B4-BE49-F238E27FC236}">
                <a16:creationId xmlns:a16="http://schemas.microsoft.com/office/drawing/2014/main" id="{4B87CB79-3815-48E6-E36C-A2E26DC375A1}"/>
              </a:ext>
            </a:extLst>
          </p:cNvPr>
          <p:cNvSpPr txBox="1"/>
          <p:nvPr/>
        </p:nvSpPr>
        <p:spPr>
          <a:xfrm>
            <a:off x="728664" y="4528947"/>
            <a:ext cx="6732839" cy="14772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import </a:t>
            </a:r>
            <a:r>
              <a:rPr lang="en-GB" sz="1800" dirty="0" err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torch.nn.functional</a:t>
            </a:r>
            <a:r>
              <a:rPr lang="en-GB" sz="18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as F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x = self.conv1(x)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x = F.max_pool2d(x, </a:t>
            </a:r>
            <a:r>
              <a:rPr lang="en-GB" sz="1800" dirty="0" err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kernel_size</a:t>
            </a:r>
            <a:r>
              <a:rPr lang="en-GB" sz="18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=2)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x = </a:t>
            </a:r>
            <a:r>
              <a:rPr lang="en-GB" sz="1800" dirty="0" err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F.relu</a:t>
            </a:r>
            <a:r>
              <a:rPr lang="en-GB" sz="18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(x)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221"/>
    </mc:Choice>
    <mc:Fallback xmlns="">
      <p:transition spd="slow" advTm="44221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6851DD-0B55-C4D3-8D00-8C3339B815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Key concepts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443043-F742-A959-5508-0D4206ADF5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Deep learning is a qualitatively different process to classical ML</a:t>
            </a:r>
          </a:p>
          <a:p>
            <a:r>
              <a:rPr lang="en-GB" dirty="0"/>
              <a:t>Deep learning generally requires more data than classical ML</a:t>
            </a:r>
          </a:p>
          <a:p>
            <a:r>
              <a:rPr lang="en-GB" dirty="0"/>
              <a:t>Deep learning relies on representation learning</a:t>
            </a:r>
          </a:p>
          <a:p>
            <a:r>
              <a:rPr lang="en-GB" dirty="0"/>
              <a:t>How to write and train a neural network in </a:t>
            </a:r>
            <a:r>
              <a:rPr lang="en-GB" dirty="0" err="1"/>
              <a:t>PyTorch</a:t>
            </a:r>
            <a:endParaRPr lang="en-GB" dirty="0"/>
          </a:p>
          <a:p>
            <a:r>
              <a:rPr lang="en-GB" dirty="0"/>
              <a:t>Inductive bias allows us to construct more general models</a:t>
            </a:r>
          </a:p>
          <a:p>
            <a:r>
              <a:rPr lang="en-GB" dirty="0"/>
              <a:t>Inductive bias can allow us to use deep learning on smaller datasets successfully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740798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DDEF7-D73D-1256-B116-5833154C37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9056" y="663437"/>
            <a:ext cx="10981047" cy="834558"/>
          </a:xfrm>
        </p:spPr>
        <p:txBody>
          <a:bodyPr/>
          <a:lstStyle/>
          <a:p>
            <a:r>
              <a:rPr lang="en-GB" sz="4800" dirty="0"/>
              <a:t>Deep learning as representation learning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D7D176-15E4-AE11-635F-98F01D5AF1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3538" y="2757465"/>
            <a:ext cx="4435524" cy="194377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06DB7D9-03BA-7F59-20EA-F595AAC71D54}"/>
              </a:ext>
            </a:extLst>
          </p:cNvPr>
          <p:cNvSpPr txBox="1"/>
          <p:nvPr/>
        </p:nvSpPr>
        <p:spPr>
          <a:xfrm>
            <a:off x="6265377" y="2100549"/>
            <a:ext cx="2608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“Hand-crafted” features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8D0A5F-BDF6-5277-72DA-13677321F5D8}"/>
              </a:ext>
            </a:extLst>
          </p:cNvPr>
          <p:cNvSpPr txBox="1"/>
          <p:nvPr/>
        </p:nvSpPr>
        <p:spPr>
          <a:xfrm>
            <a:off x="6189177" y="4988822"/>
            <a:ext cx="2608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Unstructured data</a:t>
            </a:r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7A67F6B0-8BAC-94E5-DEE0-A1492A62AA8F}"/>
              </a:ext>
            </a:extLst>
          </p:cNvPr>
          <p:cNvCxnSpPr>
            <a:cxnSpLocks/>
            <a:stCxn id="6" idx="1"/>
          </p:cNvCxnSpPr>
          <p:nvPr/>
        </p:nvCxnSpPr>
        <p:spPr>
          <a:xfrm rot="10800000" flipV="1">
            <a:off x="4857395" y="2285215"/>
            <a:ext cx="1407983" cy="491744"/>
          </a:xfrm>
          <a:prstGeom prst="bentConnector3">
            <a:avLst>
              <a:gd name="adj1" fmla="val 10035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435BA8C1-8885-ECEC-D052-6FFF85C4ADB0}"/>
              </a:ext>
            </a:extLst>
          </p:cNvPr>
          <p:cNvCxnSpPr>
            <a:cxnSpLocks/>
            <a:stCxn id="7" idx="1"/>
          </p:cNvCxnSpPr>
          <p:nvPr/>
        </p:nvCxnSpPr>
        <p:spPr>
          <a:xfrm rot="10800000">
            <a:off x="5040619" y="4681744"/>
            <a:ext cx="1148558" cy="491744"/>
          </a:xfrm>
          <a:prstGeom prst="bentConnector3">
            <a:avLst>
              <a:gd name="adj1" fmla="val 10009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7798C48A-9C19-18D0-B248-802E216BA705}"/>
              </a:ext>
            </a:extLst>
          </p:cNvPr>
          <p:cNvSpPr txBox="1"/>
          <p:nvPr/>
        </p:nvSpPr>
        <p:spPr>
          <a:xfrm>
            <a:off x="556591" y="2905780"/>
            <a:ext cx="23456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Classical ML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4B926D-D2AC-A8E7-E3D8-7D031B456D62}"/>
              </a:ext>
            </a:extLst>
          </p:cNvPr>
          <p:cNvSpPr txBox="1"/>
          <p:nvPr/>
        </p:nvSpPr>
        <p:spPr>
          <a:xfrm>
            <a:off x="556591" y="3849672"/>
            <a:ext cx="23456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Deep learning</a:t>
            </a:r>
          </a:p>
        </p:txBody>
      </p:sp>
    </p:spTree>
    <p:extLst>
      <p:ext uri="{BB962C8B-B14F-4D97-AF65-F5344CB8AC3E}">
        <p14:creationId xmlns:p14="http://schemas.microsoft.com/office/powerpoint/2010/main" val="19951543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6721725" cy="1325563"/>
          </a:xfrm>
        </p:spPr>
        <p:txBody>
          <a:bodyPr/>
          <a:lstStyle/>
          <a:p>
            <a:r>
              <a:rPr lang="en-GB" dirty="0"/>
              <a:t>Deep learning as representation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435991" cy="4351338"/>
          </a:xfrm>
        </p:spPr>
        <p:txBody>
          <a:bodyPr>
            <a:normAutofit/>
          </a:bodyPr>
          <a:lstStyle/>
          <a:p>
            <a:r>
              <a:rPr lang="en-GB" dirty="0"/>
              <a:t>Traditional ML relies heavily on feature engineering before learning</a:t>
            </a:r>
          </a:p>
          <a:p>
            <a:r>
              <a:rPr lang="en-GB" dirty="0"/>
              <a:t>Deep learning learns the features as well as the relational model of interest</a:t>
            </a:r>
          </a:p>
          <a:p>
            <a:r>
              <a:rPr lang="en-GB" dirty="0"/>
              <a:t>Deep learning requires less manual input; but more data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8039" y="250080"/>
            <a:ext cx="945765" cy="123027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15922" r="32130"/>
          <a:stretch/>
        </p:blipFill>
        <p:spPr>
          <a:xfrm>
            <a:off x="9666511" y="259937"/>
            <a:ext cx="887576" cy="1220417"/>
          </a:xfrm>
          <a:prstGeom prst="rect">
            <a:avLst/>
          </a:prstGeom>
        </p:spPr>
      </p:pic>
      <p:sp>
        <p:nvSpPr>
          <p:cNvPr id="11" name="Rounded Rectangle 10"/>
          <p:cNvSpPr/>
          <p:nvPr/>
        </p:nvSpPr>
        <p:spPr>
          <a:xfrm>
            <a:off x="9968202" y="2503712"/>
            <a:ext cx="1819469" cy="1782147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Number of eyes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Whiskers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Legs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Fur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Scales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9843795" y="2397967"/>
            <a:ext cx="1819469" cy="1782147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Number of eyes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Whiskers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Legs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Fur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Scales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9716277" y="2298440"/>
            <a:ext cx="1819469" cy="1782147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Number of eyes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Whiskers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Legs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Fur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Scales</a:t>
            </a:r>
          </a:p>
        </p:txBody>
      </p:sp>
      <p:sp>
        <p:nvSpPr>
          <p:cNvPr id="14" name="Cube 13"/>
          <p:cNvSpPr/>
          <p:nvPr/>
        </p:nvSpPr>
        <p:spPr>
          <a:xfrm>
            <a:off x="8778167" y="4745957"/>
            <a:ext cx="1016640" cy="1054360"/>
          </a:xfrm>
          <a:prstGeom prst="cub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extBox 14"/>
          <p:cNvSpPr txBox="1"/>
          <p:nvPr/>
        </p:nvSpPr>
        <p:spPr>
          <a:xfrm>
            <a:off x="9968202" y="1744379"/>
            <a:ext cx="1492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Comic Sans MS" panose="030F0702030302020204" pitchFamily="66" charset="0"/>
              </a:rPr>
              <a:t>Classical ML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057751" y="5010929"/>
            <a:ext cx="2323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Comic Sans MS" panose="030F0702030302020204" pitchFamily="66" charset="0"/>
              </a:rPr>
              <a:t>Classification model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559925" y="1744379"/>
            <a:ext cx="16417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Comic Sans MS" panose="030F0702030302020204" pitchFamily="66" charset="0"/>
              </a:rPr>
              <a:t>Deep learning</a:t>
            </a:r>
          </a:p>
        </p:txBody>
      </p:sp>
      <p:sp>
        <p:nvSpPr>
          <p:cNvPr id="18" name="Oval 17"/>
          <p:cNvSpPr/>
          <p:nvPr/>
        </p:nvSpPr>
        <p:spPr>
          <a:xfrm>
            <a:off x="7477759" y="2779081"/>
            <a:ext cx="279918" cy="2674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Oval 18"/>
          <p:cNvSpPr/>
          <p:nvPr/>
        </p:nvSpPr>
        <p:spPr>
          <a:xfrm>
            <a:off x="7938582" y="2779081"/>
            <a:ext cx="279918" cy="2674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Oval 19"/>
          <p:cNvSpPr/>
          <p:nvPr/>
        </p:nvSpPr>
        <p:spPr>
          <a:xfrm>
            <a:off x="8402619" y="2779081"/>
            <a:ext cx="279918" cy="2674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Oval 20"/>
          <p:cNvSpPr/>
          <p:nvPr/>
        </p:nvSpPr>
        <p:spPr>
          <a:xfrm>
            <a:off x="8863442" y="2779081"/>
            <a:ext cx="279918" cy="2674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Oval 21"/>
          <p:cNvSpPr/>
          <p:nvPr/>
        </p:nvSpPr>
        <p:spPr>
          <a:xfrm>
            <a:off x="7491328" y="3536121"/>
            <a:ext cx="279918" cy="2674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Oval 22"/>
          <p:cNvSpPr/>
          <p:nvPr/>
        </p:nvSpPr>
        <p:spPr>
          <a:xfrm>
            <a:off x="7952151" y="3536121"/>
            <a:ext cx="279918" cy="2674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Oval 23"/>
          <p:cNvSpPr/>
          <p:nvPr/>
        </p:nvSpPr>
        <p:spPr>
          <a:xfrm>
            <a:off x="8412974" y="3536121"/>
            <a:ext cx="279918" cy="2674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Oval 24"/>
          <p:cNvSpPr/>
          <p:nvPr/>
        </p:nvSpPr>
        <p:spPr>
          <a:xfrm>
            <a:off x="8873797" y="3536121"/>
            <a:ext cx="279918" cy="2674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7" name="Straight Connector 26"/>
          <p:cNvCxnSpPr>
            <a:stCxn id="18" idx="4"/>
            <a:endCxn id="25" idx="0"/>
          </p:cNvCxnSpPr>
          <p:nvPr/>
        </p:nvCxnSpPr>
        <p:spPr>
          <a:xfrm>
            <a:off x="7617718" y="3046561"/>
            <a:ext cx="1396038" cy="4895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18" idx="4"/>
            <a:endCxn id="24" idx="0"/>
          </p:cNvCxnSpPr>
          <p:nvPr/>
        </p:nvCxnSpPr>
        <p:spPr>
          <a:xfrm>
            <a:off x="7617718" y="3046561"/>
            <a:ext cx="935215" cy="4895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18" idx="4"/>
            <a:endCxn id="23" idx="0"/>
          </p:cNvCxnSpPr>
          <p:nvPr/>
        </p:nvCxnSpPr>
        <p:spPr>
          <a:xfrm>
            <a:off x="7617718" y="3046561"/>
            <a:ext cx="474392" cy="4895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18" idx="4"/>
            <a:endCxn id="22" idx="0"/>
          </p:cNvCxnSpPr>
          <p:nvPr/>
        </p:nvCxnSpPr>
        <p:spPr>
          <a:xfrm>
            <a:off x="7617718" y="3046561"/>
            <a:ext cx="13569" cy="4895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22" idx="0"/>
            <a:endCxn id="19" idx="4"/>
          </p:cNvCxnSpPr>
          <p:nvPr/>
        </p:nvCxnSpPr>
        <p:spPr>
          <a:xfrm flipV="1">
            <a:off x="7631287" y="3046561"/>
            <a:ext cx="447254" cy="4895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19" idx="4"/>
            <a:endCxn id="23" idx="0"/>
          </p:cNvCxnSpPr>
          <p:nvPr/>
        </p:nvCxnSpPr>
        <p:spPr>
          <a:xfrm>
            <a:off x="8078541" y="3046561"/>
            <a:ext cx="13569" cy="4895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19" idx="4"/>
            <a:endCxn id="24" idx="0"/>
          </p:cNvCxnSpPr>
          <p:nvPr/>
        </p:nvCxnSpPr>
        <p:spPr>
          <a:xfrm>
            <a:off x="8078541" y="3046561"/>
            <a:ext cx="474392" cy="4895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stCxn id="19" idx="4"/>
            <a:endCxn id="25" idx="0"/>
          </p:cNvCxnSpPr>
          <p:nvPr/>
        </p:nvCxnSpPr>
        <p:spPr>
          <a:xfrm>
            <a:off x="8078541" y="3046561"/>
            <a:ext cx="935215" cy="4895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stCxn id="20" idx="4"/>
            <a:endCxn id="22" idx="0"/>
          </p:cNvCxnSpPr>
          <p:nvPr/>
        </p:nvCxnSpPr>
        <p:spPr>
          <a:xfrm flipH="1">
            <a:off x="7631287" y="3046561"/>
            <a:ext cx="911291" cy="4895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stCxn id="20" idx="4"/>
            <a:endCxn id="23" idx="0"/>
          </p:cNvCxnSpPr>
          <p:nvPr/>
        </p:nvCxnSpPr>
        <p:spPr>
          <a:xfrm flipH="1">
            <a:off x="8092110" y="3046561"/>
            <a:ext cx="450468" cy="4895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stCxn id="20" idx="4"/>
            <a:endCxn id="24" idx="0"/>
          </p:cNvCxnSpPr>
          <p:nvPr/>
        </p:nvCxnSpPr>
        <p:spPr>
          <a:xfrm>
            <a:off x="8542578" y="3046561"/>
            <a:ext cx="10355" cy="4895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stCxn id="20" idx="4"/>
            <a:endCxn id="25" idx="0"/>
          </p:cNvCxnSpPr>
          <p:nvPr/>
        </p:nvCxnSpPr>
        <p:spPr>
          <a:xfrm>
            <a:off x="8542578" y="3046561"/>
            <a:ext cx="471178" cy="4895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21" idx="4"/>
            <a:endCxn id="25" idx="0"/>
          </p:cNvCxnSpPr>
          <p:nvPr/>
        </p:nvCxnSpPr>
        <p:spPr>
          <a:xfrm>
            <a:off x="9003401" y="3046561"/>
            <a:ext cx="10355" cy="4895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>
            <a:stCxn id="21" idx="4"/>
            <a:endCxn id="24" idx="0"/>
          </p:cNvCxnSpPr>
          <p:nvPr/>
        </p:nvCxnSpPr>
        <p:spPr>
          <a:xfrm flipH="1">
            <a:off x="8552933" y="3046561"/>
            <a:ext cx="450468" cy="4895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>
            <a:stCxn id="21" idx="4"/>
            <a:endCxn id="23" idx="0"/>
          </p:cNvCxnSpPr>
          <p:nvPr/>
        </p:nvCxnSpPr>
        <p:spPr>
          <a:xfrm flipH="1">
            <a:off x="8092110" y="3046561"/>
            <a:ext cx="911291" cy="4895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>
            <a:stCxn id="21" idx="4"/>
            <a:endCxn id="22" idx="1"/>
          </p:cNvCxnSpPr>
          <p:nvPr/>
        </p:nvCxnSpPr>
        <p:spPr>
          <a:xfrm flipH="1">
            <a:off x="7532321" y="3046561"/>
            <a:ext cx="1471080" cy="5287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9001632" y="6334150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Comic Sans MS" panose="030F0702030302020204" pitchFamily="66" charset="0"/>
              </a:rPr>
              <a:t>cat</a:t>
            </a:r>
          </a:p>
        </p:txBody>
      </p:sp>
      <p:sp>
        <p:nvSpPr>
          <p:cNvPr id="59" name="Down Arrow 58"/>
          <p:cNvSpPr/>
          <p:nvPr/>
        </p:nvSpPr>
        <p:spPr>
          <a:xfrm>
            <a:off x="9124661" y="5934269"/>
            <a:ext cx="284855" cy="39988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11112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Neural networks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200"/>
            <a:ext cx="4834880" cy="52578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 dirty="0">
                <a:cs typeface="Calibri"/>
              </a:rPr>
              <a:t>Early NN</a:t>
            </a:r>
          </a:p>
          <a:p>
            <a:r>
              <a:rPr lang="en-GB" dirty="0"/>
              <a:t>Originally a device</a:t>
            </a:r>
          </a:p>
          <a:p>
            <a:r>
              <a:rPr lang="en-GB" dirty="0"/>
              <a:t>Intended for binary classification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Produces a single output from a matrix of inputs, weights and biases</a:t>
            </a:r>
          </a:p>
          <a:p>
            <a:endParaRPr lang="en-GB" dirty="0"/>
          </a:p>
        </p:txBody>
      </p:sp>
      <p:pic>
        <p:nvPicPr>
          <p:cNvPr id="4" name="pasted-image.tiff" descr="pasted-image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2996" y="2117704"/>
            <a:ext cx="3256333" cy="3999006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pasted-image.png" descr="pasted-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7568" y="4132917"/>
            <a:ext cx="4068936" cy="59498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035059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9036"/>
    </mc:Choice>
    <mc:Fallback xmlns="">
      <p:transition spd="slow" advTm="89036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Neural networks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201"/>
            <a:ext cx="4690864" cy="452596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 dirty="0"/>
              <a:t>Single layer</a:t>
            </a:r>
          </a:p>
          <a:p>
            <a:r>
              <a:rPr lang="en-GB" dirty="0"/>
              <a:t>Minsky and </a:t>
            </a:r>
            <a:r>
              <a:rPr lang="en-GB" dirty="0" err="1"/>
              <a:t>Papert</a:t>
            </a:r>
            <a:r>
              <a:rPr lang="en-GB" dirty="0"/>
              <a:t> showed they could not solve non-linear classification</a:t>
            </a:r>
          </a:p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7435" y="1272157"/>
            <a:ext cx="3468925" cy="5182049"/>
          </a:xfrm>
          <a:prstGeom prst="rect">
            <a:avLst/>
          </a:prstGeom>
        </p:spPr>
      </p:pic>
      <p:pic>
        <p:nvPicPr>
          <p:cNvPr id="5" name="pasted-image.tiff" descr="pasted-image.tif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0914" y="3250484"/>
            <a:ext cx="4328942" cy="2418796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D7659FDC-9B13-708D-5C22-A131FC80A8C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53800" y="36512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91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4880"/>
    </mc:Choice>
    <mc:Fallback xmlns="">
      <p:transition spd="slow" advTm="1148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488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Neural networks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308566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 dirty="0"/>
              <a:t>Back propagation</a:t>
            </a:r>
          </a:p>
          <a:p>
            <a:r>
              <a:rPr lang="en-GB" dirty="0"/>
              <a:t>Now gradients could be used to minimise error</a:t>
            </a:r>
          </a:p>
          <a:p>
            <a:r>
              <a:rPr lang="en-GB" dirty="0"/>
              <a:t>Modifications back propagate through the network using the chain rule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0928" y="1473996"/>
            <a:ext cx="4675348" cy="4495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325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219"/>
    </mc:Choice>
    <mc:Fallback xmlns="">
      <p:transition spd="slow" advTm="45219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Deep neural networks: Multi layer perceptron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2597" y="1519514"/>
            <a:ext cx="4675348" cy="449573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38800" y="3447526"/>
            <a:ext cx="15281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rgbClr val="2E2C61"/>
                </a:solidFill>
                <a:latin typeface="Calibri" panose="020F0502020204030204"/>
              </a:rPr>
              <a:t>Input layer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074883" y="3504091"/>
            <a:ext cx="17573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rgbClr val="2E2C61"/>
                </a:solidFill>
                <a:latin typeface="Calibri" panose="020F0502020204030204"/>
              </a:rPr>
              <a:t>Output layer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858538" y="5362101"/>
            <a:ext cx="18803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rgbClr val="2E2C61"/>
                </a:solidFill>
                <a:latin typeface="Calibri" panose="020F0502020204030204"/>
              </a:rPr>
              <a:t>Hidden layers</a:t>
            </a:r>
          </a:p>
        </p:txBody>
      </p:sp>
    </p:spTree>
    <p:extLst>
      <p:ext uri="{BB962C8B-B14F-4D97-AF65-F5344CB8AC3E}">
        <p14:creationId xmlns:p14="http://schemas.microsoft.com/office/powerpoint/2010/main" val="2402829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462"/>
    </mc:Choice>
    <mc:Fallback xmlns="">
      <p:transition spd="slow" advTm="53462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4015</TotalTime>
  <Words>1576</Words>
  <Application>Microsoft Office PowerPoint</Application>
  <PresentationFormat>Widescreen</PresentationFormat>
  <Paragraphs>287</Paragraphs>
  <Slides>36</Slides>
  <Notes>12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3" baseType="lpstr">
      <vt:lpstr>Arial</vt:lpstr>
      <vt:lpstr>Calibri</vt:lpstr>
      <vt:lpstr>Calibri Light</vt:lpstr>
      <vt:lpstr>Cambria Math</vt:lpstr>
      <vt:lpstr>Comic Sans MS</vt:lpstr>
      <vt:lpstr>Courier New</vt:lpstr>
      <vt:lpstr>Office Theme</vt:lpstr>
      <vt:lpstr>Introduction to Deep Learning</vt:lpstr>
      <vt:lpstr>What we will cover</vt:lpstr>
      <vt:lpstr>Classical/deep methods</vt:lpstr>
      <vt:lpstr>Deep learning as representation learning</vt:lpstr>
      <vt:lpstr>Deep learning as representation learning</vt:lpstr>
      <vt:lpstr>Neural networks</vt:lpstr>
      <vt:lpstr>Neural networks</vt:lpstr>
      <vt:lpstr>Neural networks</vt:lpstr>
      <vt:lpstr>Deep neural networks: Multi layer perceptron</vt:lpstr>
      <vt:lpstr>Dense layers</vt:lpstr>
      <vt:lpstr>Activation function: Linear</vt:lpstr>
      <vt:lpstr>Activation function: Sigmoid</vt:lpstr>
      <vt:lpstr>Activation function: Tanh</vt:lpstr>
      <vt:lpstr>Activation function: ReLU</vt:lpstr>
      <vt:lpstr>Activation function: LeakyReLU</vt:lpstr>
      <vt:lpstr>Writing a DNN in PyTorch</vt:lpstr>
      <vt:lpstr>Back Propagation</vt:lpstr>
      <vt:lpstr>Optimisation</vt:lpstr>
      <vt:lpstr>Optimisation Stochastic gradient descent</vt:lpstr>
      <vt:lpstr>Optimisation: Adaptive methods</vt:lpstr>
      <vt:lpstr>Optimisation: AdaDelta</vt:lpstr>
      <vt:lpstr>Optimisation: Adam</vt:lpstr>
      <vt:lpstr>Building block: Adam optimizer</vt:lpstr>
      <vt:lpstr>Building block – a training loop</vt:lpstr>
      <vt:lpstr>Convolutional Neural Nets: The power of inductive bias</vt:lpstr>
      <vt:lpstr>Some pitfalls with MLPs for images</vt:lpstr>
      <vt:lpstr>Early CNNs</vt:lpstr>
      <vt:lpstr>Structure of a convolutional layer</vt:lpstr>
      <vt:lpstr>Convolution in action: Kernel</vt:lpstr>
      <vt:lpstr>Convolution in action: Padding</vt:lpstr>
      <vt:lpstr>Convolution in action: Striding</vt:lpstr>
      <vt:lpstr>Convolution in action: Pooling</vt:lpstr>
      <vt:lpstr>Convolution in action: Putting it together </vt:lpstr>
      <vt:lpstr>A deep CNN</vt:lpstr>
      <vt:lpstr>Building blocks: Convolution block</vt:lpstr>
      <vt:lpstr>Key concepts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Classical/deep methods</dc:title>
  <dc:creator>Butler, Keith</dc:creator>
  <cp:lastModifiedBy>Butler, Keith</cp:lastModifiedBy>
  <cp:revision>6</cp:revision>
  <dcterms:created xsi:type="dcterms:W3CDTF">2023-08-18T13:43:14Z</dcterms:created>
  <dcterms:modified xsi:type="dcterms:W3CDTF">2023-08-25T10:28:36Z</dcterms:modified>
</cp:coreProperties>
</file>